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Lst>
  <p:notesMasterIdLst>
    <p:notesMasterId r:id="rId12"/>
  </p:notesMasterIdLst>
  <p:sldIdLst>
    <p:sldId id="265" r:id="rId3"/>
    <p:sldId id="294" r:id="rId4"/>
    <p:sldId id="268" r:id="rId5"/>
    <p:sldId id="296" r:id="rId6"/>
    <p:sldId id="303" r:id="rId7"/>
    <p:sldId id="304" r:id="rId8"/>
    <p:sldId id="305" r:id="rId9"/>
    <p:sldId id="307"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82484" autoAdjust="0"/>
  </p:normalViewPr>
  <p:slideViewPr>
    <p:cSldViewPr snapToGrid="0">
      <p:cViewPr varScale="1">
        <p:scale>
          <a:sx n="80" d="100"/>
          <a:sy n="80" d="100"/>
        </p:scale>
        <p:origin x="6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D60CC0-0C9F-4F0E-B67C-0857ACCBBB39}" type="doc">
      <dgm:prSet loTypeId="urn:microsoft.com/office/officeart/2005/8/layout/hList6" loCatId="list" qsTypeId="urn:microsoft.com/office/officeart/2005/8/quickstyle/simple1" qsCatId="simple" csTypeId="urn:microsoft.com/office/officeart/2005/8/colors/accent5_2" csCatId="accent5" phldr="1"/>
      <dgm:spPr/>
    </dgm:pt>
    <dgm:pt modelId="{9434EFBB-C7C1-48AD-BB67-63EDFEA760F2}">
      <dgm:prSet phldrT="[Text]" custT="1"/>
      <dgm:spPr/>
      <dgm:t>
        <a:bodyPr/>
        <a:lstStyle/>
        <a:p>
          <a:r>
            <a:rPr lang="de-DE" sz="3200" dirty="0"/>
            <a:t>Outreach</a:t>
          </a:r>
        </a:p>
        <a:p>
          <a:r>
            <a:rPr lang="de-DE" sz="1600" dirty="0">
              <a:latin typeface="Roboto" panose="02000000000000000000" pitchFamily="2" charset="0"/>
              <a:ea typeface="Roboto" panose="02000000000000000000" pitchFamily="2" charset="0"/>
              <a:cs typeface="Roboto" panose="02000000000000000000" pitchFamily="2" charset="0"/>
            </a:rPr>
            <a:t>The large </a:t>
          </a:r>
          <a:r>
            <a:rPr lang="de-DE" sz="1600" dirty="0" err="1">
              <a:latin typeface="Roboto" panose="02000000000000000000" pitchFamily="2" charset="0"/>
              <a:ea typeface="Roboto" panose="02000000000000000000" pitchFamily="2" charset="0"/>
              <a:cs typeface="Roboto" panose="02000000000000000000" pitchFamily="2" charset="0"/>
            </a:rPr>
            <a:t>majority</a:t>
          </a:r>
          <a:r>
            <a:rPr lang="de-DE" sz="1600" dirty="0">
              <a:latin typeface="Roboto" panose="02000000000000000000" pitchFamily="2" charset="0"/>
              <a:ea typeface="Roboto" panose="02000000000000000000" pitchFamily="2" charset="0"/>
              <a:cs typeface="Roboto" panose="02000000000000000000" pitchFamily="2" charset="0"/>
            </a:rPr>
            <a:t> in non-western </a:t>
          </a:r>
          <a:r>
            <a:rPr lang="de-DE" sz="1600" dirty="0" err="1">
              <a:latin typeface="Roboto" panose="02000000000000000000" pitchFamily="2" charset="0"/>
              <a:ea typeface="Roboto" panose="02000000000000000000" pitchFamily="2" charset="0"/>
              <a:cs typeface="Roboto" panose="02000000000000000000" pitchFamily="2" charset="0"/>
            </a:rPr>
            <a:t>societies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are</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embedded</a:t>
          </a:r>
          <a:r>
            <a:rPr lang="de-DE" sz="1600" dirty="0">
              <a:latin typeface="Roboto" panose="02000000000000000000" pitchFamily="2" charset="0"/>
              <a:ea typeface="Roboto" panose="02000000000000000000" pitchFamily="2" charset="0"/>
              <a:cs typeface="Roboto" panose="02000000000000000000" pitchFamily="2" charset="0"/>
            </a:rPr>
            <a:t> in </a:t>
          </a:r>
          <a:r>
            <a:rPr lang="de-DE" sz="1600" dirty="0" err="1">
              <a:latin typeface="Roboto" panose="02000000000000000000" pitchFamily="2" charset="0"/>
              <a:ea typeface="Roboto" panose="02000000000000000000" pitchFamily="2" charset="0"/>
              <a:cs typeface="Roboto" panose="02000000000000000000" pitchFamily="2" charset="0"/>
            </a:rPr>
            <a:t>religious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systems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of</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thinking</a:t>
          </a:r>
          <a:endParaRPr lang="de-DE" sz="1600" dirty="0">
            <a:latin typeface="Roboto" panose="02000000000000000000" pitchFamily="2" charset="0"/>
            <a:ea typeface="Roboto" panose="02000000000000000000" pitchFamily="2" charset="0"/>
            <a:cs typeface="Roboto" panose="02000000000000000000" pitchFamily="2" charset="0"/>
          </a:endParaRPr>
        </a:p>
      </dgm:t>
    </dgm:pt>
    <dgm:pt modelId="{37E7BA26-CC5E-40A3-8170-2BF17F6F1CBB}" type="parTrans" cxnId="{87516DC1-CB90-410E-A3E4-1B5D3B89DAFE}">
      <dgm:prSet/>
      <dgm:spPr/>
      <dgm:t>
        <a:bodyPr/>
        <a:lstStyle/>
        <a:p>
          <a:endParaRPr lang="de-DE"/>
        </a:p>
      </dgm:t>
    </dgm:pt>
    <dgm:pt modelId="{038523D8-E3FA-4396-A48C-3638B66DC396}" type="sibTrans" cxnId="{87516DC1-CB90-410E-A3E4-1B5D3B89DAFE}">
      <dgm:prSet/>
      <dgm:spPr/>
      <dgm:t>
        <a:bodyPr/>
        <a:lstStyle/>
        <a:p>
          <a:endParaRPr lang="de-DE"/>
        </a:p>
      </dgm:t>
    </dgm:pt>
    <dgm:pt modelId="{41E98164-3E3E-4CEA-B3DE-C62A657109AD}">
      <dgm:prSet phldrT="[Text]" custT="1"/>
      <dgm:spPr/>
      <dgm:t>
        <a:bodyPr/>
        <a:lstStyle/>
        <a:p>
          <a:r>
            <a:rPr lang="de-DE" sz="3200" dirty="0" err="1"/>
            <a:t>Sustainability</a:t>
          </a:r>
          <a:endParaRPr lang="de-DE" sz="3200" dirty="0"/>
        </a:p>
        <a:p>
          <a:r>
            <a:rPr lang="de-DE" sz="1600" dirty="0" err="1">
              <a:latin typeface="Roboto" panose="02000000000000000000" pitchFamily="2" charset="0"/>
              <a:ea typeface="Roboto" panose="02000000000000000000" pitchFamily="2" charset="0"/>
              <a:cs typeface="Roboto" panose="02000000000000000000" pitchFamily="2" charset="0"/>
            </a:rPr>
            <a:t>Religious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teachers</a:t>
          </a:r>
          <a:r>
            <a:rPr lang="de-DE" sz="1600" dirty="0">
              <a:latin typeface="Roboto" panose="02000000000000000000" pitchFamily="2" charset="0"/>
              <a:ea typeface="Roboto" panose="02000000000000000000" pitchFamily="2" charset="0"/>
              <a:cs typeface="Roboto" panose="02000000000000000000" pitchFamily="2" charset="0"/>
            </a:rPr>
            <a:t> and </a:t>
          </a:r>
          <a:r>
            <a:rPr lang="de-DE" sz="1600" dirty="0" err="1">
              <a:latin typeface="Roboto" panose="02000000000000000000" pitchFamily="2" charset="0"/>
              <a:ea typeface="Roboto" panose="02000000000000000000" pitchFamily="2" charset="0"/>
              <a:cs typeface="Roboto" panose="02000000000000000000" pitchFamily="2" charset="0"/>
            </a:rPr>
            <a:t>mediators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are</a:t>
          </a:r>
          <a:r>
            <a:rPr lang="de-DE" sz="1600" dirty="0">
              <a:latin typeface="Roboto" panose="02000000000000000000" pitchFamily="2" charset="0"/>
              <a:ea typeface="Roboto" panose="02000000000000000000" pitchFamily="2" charset="0"/>
              <a:cs typeface="Roboto" panose="02000000000000000000" pitchFamily="2" charset="0"/>
            </a:rPr>
            <a:t> not </a:t>
          </a:r>
          <a:r>
            <a:rPr lang="de-DE" sz="1600" dirty="0" err="1">
              <a:latin typeface="Roboto" panose="02000000000000000000" pitchFamily="2" charset="0"/>
              <a:ea typeface="Roboto" panose="02000000000000000000" pitchFamily="2" charset="0"/>
              <a:cs typeface="Roboto" panose="02000000000000000000" pitchFamily="2" charset="0"/>
            </a:rPr>
            <a:t>generally</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depending</a:t>
          </a:r>
          <a:r>
            <a:rPr lang="de-DE" sz="1600" dirty="0">
              <a:latin typeface="Roboto" panose="02000000000000000000" pitchFamily="2" charset="0"/>
              <a:ea typeface="Roboto" panose="02000000000000000000" pitchFamily="2" charset="0"/>
              <a:cs typeface="Roboto" panose="02000000000000000000" pitchFamily="2" charset="0"/>
            </a:rPr>
            <a:t> on external </a:t>
          </a:r>
          <a:r>
            <a:rPr lang="de-DE" sz="1600" dirty="0" err="1">
              <a:latin typeface="Roboto" panose="02000000000000000000" pitchFamily="2" charset="0"/>
              <a:ea typeface="Roboto" panose="02000000000000000000" pitchFamily="2" charset="0"/>
              <a:cs typeface="Roboto" panose="02000000000000000000" pitchFamily="2" charset="0"/>
            </a:rPr>
            <a:t>funding</a:t>
          </a:r>
          <a:r>
            <a:rPr lang="de-DE" sz="1600" dirty="0">
              <a:latin typeface="Roboto" panose="02000000000000000000" pitchFamily="2" charset="0"/>
              <a:ea typeface="Roboto" panose="02000000000000000000" pitchFamily="2" charset="0"/>
              <a:cs typeface="Roboto" panose="02000000000000000000" pitchFamily="2" charset="0"/>
            </a:rPr>
            <a:t> and </a:t>
          </a:r>
          <a:r>
            <a:rPr lang="de-DE" sz="1600" dirty="0" err="1">
              <a:latin typeface="Roboto" panose="02000000000000000000" pitchFamily="2" charset="0"/>
              <a:ea typeface="Roboto" panose="02000000000000000000" pitchFamily="2" charset="0"/>
              <a:cs typeface="Roboto" panose="02000000000000000000" pitchFamily="2" charset="0"/>
            </a:rPr>
            <a:t>often</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reach</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where</a:t>
          </a:r>
          <a:r>
            <a:rPr lang="de-DE" sz="1600" dirty="0">
              <a:latin typeface="Roboto" panose="02000000000000000000" pitchFamily="2" charset="0"/>
              <a:ea typeface="Roboto" panose="02000000000000000000" pitchFamily="2" charset="0"/>
              <a:cs typeface="Roboto" panose="02000000000000000000" pitchFamily="2" charset="0"/>
            </a:rPr>
            <a:t> western </a:t>
          </a:r>
          <a:r>
            <a:rPr lang="de-DE" sz="1600" dirty="0" err="1">
              <a:latin typeface="Roboto" panose="02000000000000000000" pitchFamily="2" charset="0"/>
              <a:ea typeface="Roboto" panose="02000000000000000000" pitchFamily="2" charset="0"/>
              <a:cs typeface="Roboto" panose="02000000000000000000" pitchFamily="2" charset="0"/>
            </a:rPr>
            <a:t>programmes</a:t>
          </a:r>
          <a:r>
            <a:rPr lang="de-DE" sz="1600" dirty="0">
              <a:latin typeface="Roboto" panose="02000000000000000000" pitchFamily="2" charset="0"/>
              <a:ea typeface="Roboto" panose="02000000000000000000" pitchFamily="2" charset="0"/>
              <a:cs typeface="Roboto" panose="02000000000000000000" pitchFamily="2" charset="0"/>
            </a:rPr>
            <a:t> do not</a:t>
          </a:r>
        </a:p>
      </dgm:t>
    </dgm:pt>
    <dgm:pt modelId="{432DC79E-1362-4CEC-9FE4-71EAD14EF55F}" type="parTrans" cxnId="{250EAA19-9BFD-4738-B071-5BEC55A7B2CE}">
      <dgm:prSet/>
      <dgm:spPr/>
      <dgm:t>
        <a:bodyPr/>
        <a:lstStyle/>
        <a:p>
          <a:endParaRPr lang="de-DE"/>
        </a:p>
      </dgm:t>
    </dgm:pt>
    <dgm:pt modelId="{EA6A5EE8-9DAC-4315-9AD8-278F1903BA40}" type="sibTrans" cxnId="{250EAA19-9BFD-4738-B071-5BEC55A7B2CE}">
      <dgm:prSet/>
      <dgm:spPr/>
      <dgm:t>
        <a:bodyPr/>
        <a:lstStyle/>
        <a:p>
          <a:endParaRPr lang="de-DE"/>
        </a:p>
      </dgm:t>
    </dgm:pt>
    <dgm:pt modelId="{334A18D7-ECC2-469F-B58C-73E0336F8DFC}">
      <dgm:prSet phldrT="[Text]" custT="1"/>
      <dgm:spPr/>
      <dgm:t>
        <a:bodyPr/>
        <a:lstStyle/>
        <a:p>
          <a:r>
            <a:rPr lang="de-DE" sz="3200" dirty="0"/>
            <a:t>Credibility</a:t>
          </a:r>
        </a:p>
        <a:p>
          <a:r>
            <a:rPr lang="de-DE" sz="1600" dirty="0" err="1">
              <a:latin typeface="Roboto" panose="02000000000000000000" pitchFamily="2" charset="0"/>
              <a:ea typeface="Roboto" panose="02000000000000000000" pitchFamily="2" charset="0"/>
              <a:cs typeface="Roboto" panose="02000000000000000000" pitchFamily="2" charset="0"/>
            </a:rPr>
            <a:t>Religious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teachers</a:t>
          </a:r>
          <a:r>
            <a:rPr lang="de-DE" sz="1600" dirty="0">
              <a:latin typeface="Roboto" panose="02000000000000000000" pitchFamily="2" charset="0"/>
              <a:ea typeface="Roboto" panose="02000000000000000000" pitchFamily="2" charset="0"/>
              <a:cs typeface="Roboto" panose="02000000000000000000" pitchFamily="2" charset="0"/>
            </a:rPr>
            <a:t> and </a:t>
          </a:r>
          <a:r>
            <a:rPr lang="de-DE" sz="1600" dirty="0" err="1">
              <a:latin typeface="Roboto" panose="02000000000000000000" pitchFamily="2" charset="0"/>
              <a:ea typeface="Roboto" panose="02000000000000000000" pitchFamily="2" charset="0"/>
              <a:cs typeface="Roboto" panose="02000000000000000000" pitchFamily="2" charset="0"/>
            </a:rPr>
            <a:t>mediators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are</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usually</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trusted</a:t>
          </a:r>
          <a:r>
            <a:rPr lang="de-DE" sz="1600" dirty="0">
              <a:latin typeface="Roboto" panose="02000000000000000000" pitchFamily="2" charset="0"/>
              <a:ea typeface="Roboto" panose="02000000000000000000" pitchFamily="2" charset="0"/>
              <a:cs typeface="Roboto" panose="02000000000000000000" pitchFamily="2" charset="0"/>
            </a:rPr>
            <a:t> in </a:t>
          </a:r>
          <a:r>
            <a:rPr lang="de-DE" sz="1600" dirty="0" err="1">
              <a:latin typeface="Roboto" panose="02000000000000000000" pitchFamily="2" charset="0"/>
              <a:ea typeface="Roboto" panose="02000000000000000000" pitchFamily="2" charset="0"/>
              <a:cs typeface="Roboto" panose="02000000000000000000" pitchFamily="2" charset="0"/>
            </a:rPr>
            <a:t>the</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communities</a:t>
          </a:r>
          <a:r>
            <a:rPr lang="de-DE" sz="1600" dirty="0">
              <a:latin typeface="Roboto" panose="02000000000000000000" pitchFamily="2" charset="0"/>
              <a:ea typeface="Roboto" panose="02000000000000000000" pitchFamily="2" charset="0"/>
              <a:cs typeface="Roboto" panose="02000000000000000000" pitchFamily="2" charset="0"/>
            </a:rPr>
            <a:t> and </a:t>
          </a:r>
          <a:r>
            <a:rPr lang="de-DE" sz="1600" dirty="0" err="1">
              <a:latin typeface="Roboto" panose="02000000000000000000" pitchFamily="2" charset="0"/>
              <a:ea typeface="Roboto" panose="02000000000000000000" pitchFamily="2" charset="0"/>
              <a:cs typeface="Roboto" panose="02000000000000000000" pitchFamily="2" charset="0"/>
            </a:rPr>
            <a:t>have</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close</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relationships</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to</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lay</a:t>
          </a:r>
          <a:r>
            <a:rPr lang="de-DE" sz="1600" dirty="0">
              <a:latin typeface="Roboto" panose="02000000000000000000" pitchFamily="2" charset="0"/>
              <a:ea typeface="Roboto" panose="02000000000000000000" pitchFamily="2" charset="0"/>
              <a:cs typeface="Roboto" panose="02000000000000000000" pitchFamily="2" charset="0"/>
            </a:rPr>
            <a:t> </a:t>
          </a:r>
          <a:r>
            <a:rPr lang="de-DE" sz="1600" dirty="0" err="1">
              <a:latin typeface="Roboto" panose="02000000000000000000" pitchFamily="2" charset="0"/>
              <a:ea typeface="Roboto" panose="02000000000000000000" pitchFamily="2" charset="0"/>
              <a:cs typeface="Roboto" panose="02000000000000000000" pitchFamily="2" charset="0"/>
            </a:rPr>
            <a:t>communities</a:t>
          </a:r>
          <a:endParaRPr lang="de-DE" sz="1600" dirty="0">
            <a:latin typeface="Roboto" panose="02000000000000000000" pitchFamily="2" charset="0"/>
            <a:ea typeface="Roboto" panose="02000000000000000000" pitchFamily="2" charset="0"/>
            <a:cs typeface="Roboto" panose="02000000000000000000" pitchFamily="2" charset="0"/>
          </a:endParaRPr>
        </a:p>
      </dgm:t>
    </dgm:pt>
    <dgm:pt modelId="{510DCA5C-A985-4B81-9757-A74235417FD7}" type="parTrans" cxnId="{FD6650B5-B85C-4533-B0C1-9108D16DB08D}">
      <dgm:prSet/>
      <dgm:spPr/>
      <dgm:t>
        <a:bodyPr/>
        <a:lstStyle/>
        <a:p>
          <a:endParaRPr lang="de-DE"/>
        </a:p>
      </dgm:t>
    </dgm:pt>
    <dgm:pt modelId="{C1B40668-AD64-4F4A-9D1F-EE929A00A58A}" type="sibTrans" cxnId="{FD6650B5-B85C-4533-B0C1-9108D16DB08D}">
      <dgm:prSet/>
      <dgm:spPr/>
      <dgm:t>
        <a:bodyPr/>
        <a:lstStyle/>
        <a:p>
          <a:endParaRPr lang="de-DE"/>
        </a:p>
      </dgm:t>
    </dgm:pt>
    <dgm:pt modelId="{3FED8953-A5DC-4EDE-80EE-885BBDFF9444}" type="pres">
      <dgm:prSet presAssocID="{13D60CC0-0C9F-4F0E-B67C-0857ACCBBB39}" presName="Name0" presStyleCnt="0">
        <dgm:presLayoutVars>
          <dgm:dir/>
          <dgm:resizeHandles val="exact"/>
        </dgm:presLayoutVars>
      </dgm:prSet>
      <dgm:spPr/>
    </dgm:pt>
    <dgm:pt modelId="{AF6F21A1-D2D5-476C-8503-22B84945EA06}" type="pres">
      <dgm:prSet presAssocID="{9434EFBB-C7C1-48AD-BB67-63EDFEA760F2}" presName="node" presStyleLbl="node1" presStyleIdx="0" presStyleCnt="3">
        <dgm:presLayoutVars>
          <dgm:bulletEnabled val="1"/>
        </dgm:presLayoutVars>
      </dgm:prSet>
      <dgm:spPr/>
    </dgm:pt>
    <dgm:pt modelId="{FFCF1A9D-8CD0-430B-9829-73267451CB33}" type="pres">
      <dgm:prSet presAssocID="{038523D8-E3FA-4396-A48C-3638B66DC396}" presName="sibTrans" presStyleCnt="0"/>
      <dgm:spPr/>
    </dgm:pt>
    <dgm:pt modelId="{6A811D25-72B4-410C-BEC1-408FC803125E}" type="pres">
      <dgm:prSet presAssocID="{41E98164-3E3E-4CEA-B3DE-C62A657109AD}" presName="node" presStyleLbl="node1" presStyleIdx="1" presStyleCnt="3">
        <dgm:presLayoutVars>
          <dgm:bulletEnabled val="1"/>
        </dgm:presLayoutVars>
      </dgm:prSet>
      <dgm:spPr/>
    </dgm:pt>
    <dgm:pt modelId="{7B838F7E-089B-45DD-893F-E733868B7F4F}" type="pres">
      <dgm:prSet presAssocID="{EA6A5EE8-9DAC-4315-9AD8-278F1903BA40}" presName="sibTrans" presStyleCnt="0"/>
      <dgm:spPr/>
    </dgm:pt>
    <dgm:pt modelId="{81C6F99E-C67A-48EE-B17C-F1655A836B15}" type="pres">
      <dgm:prSet presAssocID="{334A18D7-ECC2-469F-B58C-73E0336F8DFC}" presName="node" presStyleLbl="node1" presStyleIdx="2" presStyleCnt="3">
        <dgm:presLayoutVars>
          <dgm:bulletEnabled val="1"/>
        </dgm:presLayoutVars>
      </dgm:prSet>
      <dgm:spPr/>
    </dgm:pt>
  </dgm:ptLst>
  <dgm:cxnLst>
    <dgm:cxn modelId="{C298BB0C-93F7-4E98-8196-CDA46DA72444}" type="presOf" srcId="{41E98164-3E3E-4CEA-B3DE-C62A657109AD}" destId="{6A811D25-72B4-410C-BEC1-408FC803125E}" srcOrd="0" destOrd="0" presId="urn:microsoft.com/office/officeart/2005/8/layout/hList6"/>
    <dgm:cxn modelId="{250EAA19-9BFD-4738-B071-5BEC55A7B2CE}" srcId="{13D60CC0-0C9F-4F0E-B67C-0857ACCBBB39}" destId="{41E98164-3E3E-4CEA-B3DE-C62A657109AD}" srcOrd="1" destOrd="0" parTransId="{432DC79E-1362-4CEC-9FE4-71EAD14EF55F}" sibTransId="{EA6A5EE8-9DAC-4315-9AD8-278F1903BA40}"/>
    <dgm:cxn modelId="{4EDE30AA-A081-44DC-AFBD-F05357AB3EBC}" type="presOf" srcId="{13D60CC0-0C9F-4F0E-B67C-0857ACCBBB39}" destId="{3FED8953-A5DC-4EDE-80EE-885BBDFF9444}" srcOrd="0" destOrd="0" presId="urn:microsoft.com/office/officeart/2005/8/layout/hList6"/>
    <dgm:cxn modelId="{FFF4B6B1-9225-485C-B22C-7516711FEC53}" type="presOf" srcId="{9434EFBB-C7C1-48AD-BB67-63EDFEA760F2}" destId="{AF6F21A1-D2D5-476C-8503-22B84945EA06}" srcOrd="0" destOrd="0" presId="urn:microsoft.com/office/officeart/2005/8/layout/hList6"/>
    <dgm:cxn modelId="{FD6650B5-B85C-4533-B0C1-9108D16DB08D}" srcId="{13D60CC0-0C9F-4F0E-B67C-0857ACCBBB39}" destId="{334A18D7-ECC2-469F-B58C-73E0336F8DFC}" srcOrd="2" destOrd="0" parTransId="{510DCA5C-A985-4B81-9757-A74235417FD7}" sibTransId="{C1B40668-AD64-4F4A-9D1F-EE929A00A58A}"/>
    <dgm:cxn modelId="{87516DC1-CB90-410E-A3E4-1B5D3B89DAFE}" srcId="{13D60CC0-0C9F-4F0E-B67C-0857ACCBBB39}" destId="{9434EFBB-C7C1-48AD-BB67-63EDFEA760F2}" srcOrd="0" destOrd="0" parTransId="{37E7BA26-CC5E-40A3-8170-2BF17F6F1CBB}" sibTransId="{038523D8-E3FA-4396-A48C-3638B66DC396}"/>
    <dgm:cxn modelId="{4853B8DC-7200-485F-BC45-B2B4589B6EA9}" type="presOf" srcId="{334A18D7-ECC2-469F-B58C-73E0336F8DFC}" destId="{81C6F99E-C67A-48EE-B17C-F1655A836B15}" srcOrd="0" destOrd="0" presId="urn:microsoft.com/office/officeart/2005/8/layout/hList6"/>
    <dgm:cxn modelId="{E9524519-706E-4CD5-B3E8-42C0FCE8D64C}" type="presParOf" srcId="{3FED8953-A5DC-4EDE-80EE-885BBDFF9444}" destId="{AF6F21A1-D2D5-476C-8503-22B84945EA06}" srcOrd="0" destOrd="0" presId="urn:microsoft.com/office/officeart/2005/8/layout/hList6"/>
    <dgm:cxn modelId="{729F3791-321E-4F13-A4D2-3938B5E3A492}" type="presParOf" srcId="{3FED8953-A5DC-4EDE-80EE-885BBDFF9444}" destId="{FFCF1A9D-8CD0-430B-9829-73267451CB33}" srcOrd="1" destOrd="0" presId="urn:microsoft.com/office/officeart/2005/8/layout/hList6"/>
    <dgm:cxn modelId="{B75E40A2-B984-4585-B427-7A9DAFB8D524}" type="presParOf" srcId="{3FED8953-A5DC-4EDE-80EE-885BBDFF9444}" destId="{6A811D25-72B4-410C-BEC1-408FC803125E}" srcOrd="2" destOrd="0" presId="urn:microsoft.com/office/officeart/2005/8/layout/hList6"/>
    <dgm:cxn modelId="{C9D3B546-8923-4E64-BE37-76105176B43D}" type="presParOf" srcId="{3FED8953-A5DC-4EDE-80EE-885BBDFF9444}" destId="{7B838F7E-089B-45DD-893F-E733868B7F4F}" srcOrd="3" destOrd="0" presId="urn:microsoft.com/office/officeart/2005/8/layout/hList6"/>
    <dgm:cxn modelId="{FC81F677-376C-4E0E-AD4A-4420457EDECA}" type="presParOf" srcId="{3FED8953-A5DC-4EDE-80EE-885BBDFF9444}" destId="{81C6F99E-C67A-48EE-B17C-F1655A836B15}"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F21A1-D2D5-476C-8503-22B84945EA06}">
      <dsp:nvSpPr>
        <dsp:cNvPr id="0" name=""/>
        <dsp:cNvSpPr/>
      </dsp:nvSpPr>
      <dsp:spPr>
        <a:xfrm rot="16200000">
          <a:off x="-6041" y="7324"/>
          <a:ext cx="3352120" cy="3337470"/>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0" tIns="0" rIns="203200" bIns="0" numCol="1" spcCol="1270" anchor="ctr" anchorCtr="0">
          <a:noAutofit/>
        </a:bodyPr>
        <a:lstStyle/>
        <a:p>
          <a:pPr marL="0" lvl="0" indent="0" algn="ctr" defTabSz="1422400">
            <a:lnSpc>
              <a:spcPct val="90000"/>
            </a:lnSpc>
            <a:spcBef>
              <a:spcPct val="0"/>
            </a:spcBef>
            <a:spcAft>
              <a:spcPct val="35000"/>
            </a:spcAft>
            <a:buNone/>
          </a:pPr>
          <a:r>
            <a:rPr lang="de-DE" sz="3200" kern="1200" dirty="0"/>
            <a:t>Outreach</a:t>
          </a:r>
        </a:p>
        <a:p>
          <a:pPr marL="0" lvl="0" indent="0" algn="ctr" defTabSz="1422400">
            <a:lnSpc>
              <a:spcPct val="90000"/>
            </a:lnSpc>
            <a:spcBef>
              <a:spcPct val="0"/>
            </a:spcBef>
            <a:spcAft>
              <a:spcPct val="35000"/>
            </a:spcAft>
            <a:buNone/>
          </a:pPr>
          <a:r>
            <a:rPr lang="de-DE" sz="1600" kern="1200" dirty="0">
              <a:latin typeface="Roboto" panose="02000000000000000000" pitchFamily="2" charset="0"/>
              <a:ea typeface="Roboto" panose="02000000000000000000" pitchFamily="2" charset="0"/>
              <a:cs typeface="Roboto" panose="02000000000000000000" pitchFamily="2" charset="0"/>
            </a:rPr>
            <a:t>The large </a:t>
          </a:r>
          <a:r>
            <a:rPr lang="de-DE" sz="1600" kern="1200" dirty="0" err="1">
              <a:latin typeface="Roboto" panose="02000000000000000000" pitchFamily="2" charset="0"/>
              <a:ea typeface="Roboto" panose="02000000000000000000" pitchFamily="2" charset="0"/>
              <a:cs typeface="Roboto" panose="02000000000000000000" pitchFamily="2" charset="0"/>
            </a:rPr>
            <a:t>majority</a:t>
          </a:r>
          <a:r>
            <a:rPr lang="de-DE" sz="1600" kern="1200" dirty="0">
              <a:latin typeface="Roboto" panose="02000000000000000000" pitchFamily="2" charset="0"/>
              <a:ea typeface="Roboto" panose="02000000000000000000" pitchFamily="2" charset="0"/>
              <a:cs typeface="Roboto" panose="02000000000000000000" pitchFamily="2" charset="0"/>
            </a:rPr>
            <a:t> in non-western </a:t>
          </a:r>
          <a:r>
            <a:rPr lang="de-DE" sz="1600" kern="1200" dirty="0" err="1">
              <a:latin typeface="Roboto" panose="02000000000000000000" pitchFamily="2" charset="0"/>
              <a:ea typeface="Roboto" panose="02000000000000000000" pitchFamily="2" charset="0"/>
              <a:cs typeface="Roboto" panose="02000000000000000000" pitchFamily="2" charset="0"/>
            </a:rPr>
            <a:t>societies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are</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embedded</a:t>
          </a:r>
          <a:r>
            <a:rPr lang="de-DE" sz="1600" kern="1200" dirty="0">
              <a:latin typeface="Roboto" panose="02000000000000000000" pitchFamily="2" charset="0"/>
              <a:ea typeface="Roboto" panose="02000000000000000000" pitchFamily="2" charset="0"/>
              <a:cs typeface="Roboto" panose="02000000000000000000" pitchFamily="2" charset="0"/>
            </a:rPr>
            <a:t> in </a:t>
          </a:r>
          <a:r>
            <a:rPr lang="de-DE" sz="1600" kern="1200" dirty="0" err="1">
              <a:latin typeface="Roboto" panose="02000000000000000000" pitchFamily="2" charset="0"/>
              <a:ea typeface="Roboto" panose="02000000000000000000" pitchFamily="2" charset="0"/>
              <a:cs typeface="Roboto" panose="02000000000000000000" pitchFamily="2" charset="0"/>
            </a:rPr>
            <a:t>religious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systems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of</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thinking</a:t>
          </a:r>
          <a:endParaRPr lang="de-DE" sz="1600" kern="1200" dirty="0">
            <a:latin typeface="Roboto" panose="02000000000000000000" pitchFamily="2" charset="0"/>
            <a:ea typeface="Roboto" panose="02000000000000000000" pitchFamily="2" charset="0"/>
            <a:cs typeface="Roboto" panose="02000000000000000000" pitchFamily="2" charset="0"/>
          </a:endParaRPr>
        </a:p>
      </dsp:txBody>
      <dsp:txXfrm rot="5400000">
        <a:off x="1284" y="670423"/>
        <a:ext cx="3337470" cy="2011272"/>
      </dsp:txXfrm>
    </dsp:sp>
    <dsp:sp modelId="{6A811D25-72B4-410C-BEC1-408FC803125E}">
      <dsp:nvSpPr>
        <dsp:cNvPr id="0" name=""/>
        <dsp:cNvSpPr/>
      </dsp:nvSpPr>
      <dsp:spPr>
        <a:xfrm rot="16200000">
          <a:off x="3581740" y="7324"/>
          <a:ext cx="3352120" cy="3337470"/>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0" tIns="0" rIns="203200" bIns="0" numCol="1" spcCol="1270" anchor="ctr" anchorCtr="0">
          <a:noAutofit/>
        </a:bodyPr>
        <a:lstStyle/>
        <a:p>
          <a:pPr marL="0" lvl="0" indent="0" algn="ctr" defTabSz="1422400">
            <a:lnSpc>
              <a:spcPct val="90000"/>
            </a:lnSpc>
            <a:spcBef>
              <a:spcPct val="0"/>
            </a:spcBef>
            <a:spcAft>
              <a:spcPct val="35000"/>
            </a:spcAft>
            <a:buNone/>
          </a:pPr>
          <a:r>
            <a:rPr lang="de-DE" sz="3200" kern="1200" dirty="0" err="1"/>
            <a:t>Sustainability</a:t>
          </a:r>
          <a:endParaRPr lang="de-DE" sz="3200" kern="1200" dirty="0"/>
        </a:p>
        <a:p>
          <a:pPr marL="0" lvl="0" indent="0" algn="ctr" defTabSz="1422400">
            <a:lnSpc>
              <a:spcPct val="90000"/>
            </a:lnSpc>
            <a:spcBef>
              <a:spcPct val="0"/>
            </a:spcBef>
            <a:spcAft>
              <a:spcPct val="35000"/>
            </a:spcAft>
            <a:buNone/>
          </a:pPr>
          <a:r>
            <a:rPr lang="de-DE" sz="1600" kern="1200" dirty="0" err="1">
              <a:latin typeface="Roboto" panose="02000000000000000000" pitchFamily="2" charset="0"/>
              <a:ea typeface="Roboto" panose="02000000000000000000" pitchFamily="2" charset="0"/>
              <a:cs typeface="Roboto" panose="02000000000000000000" pitchFamily="2" charset="0"/>
            </a:rPr>
            <a:t>Religious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teachers</a:t>
          </a:r>
          <a:r>
            <a:rPr lang="de-DE" sz="1600" kern="1200" dirty="0">
              <a:latin typeface="Roboto" panose="02000000000000000000" pitchFamily="2" charset="0"/>
              <a:ea typeface="Roboto" panose="02000000000000000000" pitchFamily="2" charset="0"/>
              <a:cs typeface="Roboto" panose="02000000000000000000" pitchFamily="2" charset="0"/>
            </a:rPr>
            <a:t> and </a:t>
          </a:r>
          <a:r>
            <a:rPr lang="de-DE" sz="1600" kern="1200" dirty="0" err="1">
              <a:latin typeface="Roboto" panose="02000000000000000000" pitchFamily="2" charset="0"/>
              <a:ea typeface="Roboto" panose="02000000000000000000" pitchFamily="2" charset="0"/>
              <a:cs typeface="Roboto" panose="02000000000000000000" pitchFamily="2" charset="0"/>
            </a:rPr>
            <a:t>mediators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are</a:t>
          </a:r>
          <a:r>
            <a:rPr lang="de-DE" sz="1600" kern="1200" dirty="0">
              <a:latin typeface="Roboto" panose="02000000000000000000" pitchFamily="2" charset="0"/>
              <a:ea typeface="Roboto" panose="02000000000000000000" pitchFamily="2" charset="0"/>
              <a:cs typeface="Roboto" panose="02000000000000000000" pitchFamily="2" charset="0"/>
            </a:rPr>
            <a:t> not </a:t>
          </a:r>
          <a:r>
            <a:rPr lang="de-DE" sz="1600" kern="1200" dirty="0" err="1">
              <a:latin typeface="Roboto" panose="02000000000000000000" pitchFamily="2" charset="0"/>
              <a:ea typeface="Roboto" panose="02000000000000000000" pitchFamily="2" charset="0"/>
              <a:cs typeface="Roboto" panose="02000000000000000000" pitchFamily="2" charset="0"/>
            </a:rPr>
            <a:t>generally</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depending</a:t>
          </a:r>
          <a:r>
            <a:rPr lang="de-DE" sz="1600" kern="1200" dirty="0">
              <a:latin typeface="Roboto" panose="02000000000000000000" pitchFamily="2" charset="0"/>
              <a:ea typeface="Roboto" panose="02000000000000000000" pitchFamily="2" charset="0"/>
              <a:cs typeface="Roboto" panose="02000000000000000000" pitchFamily="2" charset="0"/>
            </a:rPr>
            <a:t> on external </a:t>
          </a:r>
          <a:r>
            <a:rPr lang="de-DE" sz="1600" kern="1200" dirty="0" err="1">
              <a:latin typeface="Roboto" panose="02000000000000000000" pitchFamily="2" charset="0"/>
              <a:ea typeface="Roboto" panose="02000000000000000000" pitchFamily="2" charset="0"/>
              <a:cs typeface="Roboto" panose="02000000000000000000" pitchFamily="2" charset="0"/>
            </a:rPr>
            <a:t>funding</a:t>
          </a:r>
          <a:r>
            <a:rPr lang="de-DE" sz="1600" kern="1200" dirty="0">
              <a:latin typeface="Roboto" panose="02000000000000000000" pitchFamily="2" charset="0"/>
              <a:ea typeface="Roboto" panose="02000000000000000000" pitchFamily="2" charset="0"/>
              <a:cs typeface="Roboto" panose="02000000000000000000" pitchFamily="2" charset="0"/>
            </a:rPr>
            <a:t> and </a:t>
          </a:r>
          <a:r>
            <a:rPr lang="de-DE" sz="1600" kern="1200" dirty="0" err="1">
              <a:latin typeface="Roboto" panose="02000000000000000000" pitchFamily="2" charset="0"/>
              <a:ea typeface="Roboto" panose="02000000000000000000" pitchFamily="2" charset="0"/>
              <a:cs typeface="Roboto" panose="02000000000000000000" pitchFamily="2" charset="0"/>
            </a:rPr>
            <a:t>often</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reach</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where</a:t>
          </a:r>
          <a:r>
            <a:rPr lang="de-DE" sz="1600" kern="1200" dirty="0">
              <a:latin typeface="Roboto" panose="02000000000000000000" pitchFamily="2" charset="0"/>
              <a:ea typeface="Roboto" panose="02000000000000000000" pitchFamily="2" charset="0"/>
              <a:cs typeface="Roboto" panose="02000000000000000000" pitchFamily="2" charset="0"/>
            </a:rPr>
            <a:t> western </a:t>
          </a:r>
          <a:r>
            <a:rPr lang="de-DE" sz="1600" kern="1200" dirty="0" err="1">
              <a:latin typeface="Roboto" panose="02000000000000000000" pitchFamily="2" charset="0"/>
              <a:ea typeface="Roboto" panose="02000000000000000000" pitchFamily="2" charset="0"/>
              <a:cs typeface="Roboto" panose="02000000000000000000" pitchFamily="2" charset="0"/>
            </a:rPr>
            <a:t>programmes</a:t>
          </a:r>
          <a:r>
            <a:rPr lang="de-DE" sz="1600" kern="1200" dirty="0">
              <a:latin typeface="Roboto" panose="02000000000000000000" pitchFamily="2" charset="0"/>
              <a:ea typeface="Roboto" panose="02000000000000000000" pitchFamily="2" charset="0"/>
              <a:cs typeface="Roboto" panose="02000000000000000000" pitchFamily="2" charset="0"/>
            </a:rPr>
            <a:t> do not</a:t>
          </a:r>
        </a:p>
      </dsp:txBody>
      <dsp:txXfrm rot="5400000">
        <a:off x="3589065" y="670423"/>
        <a:ext cx="3337470" cy="2011272"/>
      </dsp:txXfrm>
    </dsp:sp>
    <dsp:sp modelId="{81C6F99E-C67A-48EE-B17C-F1655A836B15}">
      <dsp:nvSpPr>
        <dsp:cNvPr id="0" name=""/>
        <dsp:cNvSpPr/>
      </dsp:nvSpPr>
      <dsp:spPr>
        <a:xfrm rot="16200000">
          <a:off x="7169521" y="7324"/>
          <a:ext cx="3352120" cy="3337470"/>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0" tIns="0" rIns="203200" bIns="0" numCol="1" spcCol="1270" anchor="ctr" anchorCtr="0">
          <a:noAutofit/>
        </a:bodyPr>
        <a:lstStyle/>
        <a:p>
          <a:pPr marL="0" lvl="0" indent="0" algn="ctr" defTabSz="1422400">
            <a:lnSpc>
              <a:spcPct val="90000"/>
            </a:lnSpc>
            <a:spcBef>
              <a:spcPct val="0"/>
            </a:spcBef>
            <a:spcAft>
              <a:spcPct val="35000"/>
            </a:spcAft>
            <a:buNone/>
          </a:pPr>
          <a:r>
            <a:rPr lang="de-DE" sz="3200" kern="1200" dirty="0"/>
            <a:t>Credibility</a:t>
          </a:r>
        </a:p>
        <a:p>
          <a:pPr marL="0" lvl="0" indent="0" algn="ctr" defTabSz="1422400">
            <a:lnSpc>
              <a:spcPct val="90000"/>
            </a:lnSpc>
            <a:spcBef>
              <a:spcPct val="0"/>
            </a:spcBef>
            <a:spcAft>
              <a:spcPct val="35000"/>
            </a:spcAft>
            <a:buNone/>
          </a:pPr>
          <a:r>
            <a:rPr lang="de-DE" sz="1600" kern="1200" dirty="0" err="1">
              <a:latin typeface="Roboto" panose="02000000000000000000" pitchFamily="2" charset="0"/>
              <a:ea typeface="Roboto" panose="02000000000000000000" pitchFamily="2" charset="0"/>
              <a:cs typeface="Roboto" panose="02000000000000000000" pitchFamily="2" charset="0"/>
            </a:rPr>
            <a:t>Religious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teachers</a:t>
          </a:r>
          <a:r>
            <a:rPr lang="de-DE" sz="1600" kern="1200" dirty="0">
              <a:latin typeface="Roboto" panose="02000000000000000000" pitchFamily="2" charset="0"/>
              <a:ea typeface="Roboto" panose="02000000000000000000" pitchFamily="2" charset="0"/>
              <a:cs typeface="Roboto" panose="02000000000000000000" pitchFamily="2" charset="0"/>
            </a:rPr>
            <a:t> and </a:t>
          </a:r>
          <a:r>
            <a:rPr lang="de-DE" sz="1600" kern="1200" dirty="0" err="1">
              <a:latin typeface="Roboto" panose="02000000000000000000" pitchFamily="2" charset="0"/>
              <a:ea typeface="Roboto" panose="02000000000000000000" pitchFamily="2" charset="0"/>
              <a:cs typeface="Roboto" panose="02000000000000000000" pitchFamily="2" charset="0"/>
            </a:rPr>
            <a:t>mediators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are</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usually</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trusted</a:t>
          </a:r>
          <a:r>
            <a:rPr lang="de-DE" sz="1600" kern="1200" dirty="0">
              <a:latin typeface="Roboto" panose="02000000000000000000" pitchFamily="2" charset="0"/>
              <a:ea typeface="Roboto" panose="02000000000000000000" pitchFamily="2" charset="0"/>
              <a:cs typeface="Roboto" panose="02000000000000000000" pitchFamily="2" charset="0"/>
            </a:rPr>
            <a:t> in </a:t>
          </a:r>
          <a:r>
            <a:rPr lang="de-DE" sz="1600" kern="1200" dirty="0" err="1">
              <a:latin typeface="Roboto" panose="02000000000000000000" pitchFamily="2" charset="0"/>
              <a:ea typeface="Roboto" panose="02000000000000000000" pitchFamily="2" charset="0"/>
              <a:cs typeface="Roboto" panose="02000000000000000000" pitchFamily="2" charset="0"/>
            </a:rPr>
            <a:t>the</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communities</a:t>
          </a:r>
          <a:r>
            <a:rPr lang="de-DE" sz="1600" kern="1200" dirty="0">
              <a:latin typeface="Roboto" panose="02000000000000000000" pitchFamily="2" charset="0"/>
              <a:ea typeface="Roboto" panose="02000000000000000000" pitchFamily="2" charset="0"/>
              <a:cs typeface="Roboto" panose="02000000000000000000" pitchFamily="2" charset="0"/>
            </a:rPr>
            <a:t> and </a:t>
          </a:r>
          <a:r>
            <a:rPr lang="de-DE" sz="1600" kern="1200" dirty="0" err="1">
              <a:latin typeface="Roboto" panose="02000000000000000000" pitchFamily="2" charset="0"/>
              <a:ea typeface="Roboto" panose="02000000000000000000" pitchFamily="2" charset="0"/>
              <a:cs typeface="Roboto" panose="02000000000000000000" pitchFamily="2" charset="0"/>
            </a:rPr>
            <a:t>have</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close</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relationships</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to</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lay</a:t>
          </a:r>
          <a:r>
            <a:rPr lang="de-DE" sz="1600" kern="1200" dirty="0">
              <a:latin typeface="Roboto" panose="02000000000000000000" pitchFamily="2" charset="0"/>
              <a:ea typeface="Roboto" panose="02000000000000000000" pitchFamily="2" charset="0"/>
              <a:cs typeface="Roboto" panose="02000000000000000000" pitchFamily="2" charset="0"/>
            </a:rPr>
            <a:t> </a:t>
          </a:r>
          <a:r>
            <a:rPr lang="de-DE" sz="1600" kern="1200" dirty="0" err="1">
              <a:latin typeface="Roboto" panose="02000000000000000000" pitchFamily="2" charset="0"/>
              <a:ea typeface="Roboto" panose="02000000000000000000" pitchFamily="2" charset="0"/>
              <a:cs typeface="Roboto" panose="02000000000000000000" pitchFamily="2" charset="0"/>
            </a:rPr>
            <a:t>communities</a:t>
          </a:r>
          <a:endParaRPr lang="de-DE" sz="1600" kern="1200" dirty="0">
            <a:latin typeface="Roboto" panose="02000000000000000000" pitchFamily="2" charset="0"/>
            <a:ea typeface="Roboto" panose="02000000000000000000" pitchFamily="2" charset="0"/>
            <a:cs typeface="Roboto" panose="02000000000000000000" pitchFamily="2" charset="0"/>
          </a:endParaRPr>
        </a:p>
      </dsp:txBody>
      <dsp:txXfrm rot="5400000">
        <a:off x="7176846" y="670423"/>
        <a:ext cx="3337470" cy="201127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FBB94-F171-4276-B276-E1F27D461CDE}" type="datetimeFigureOut">
              <a:rPr lang="de-DE" smtClean="0"/>
              <a:t>27.07.2023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9DE60-D668-4F1C-99D3-CA58A429EEEC}" type="slidenum">
              <a:rPr lang="de-DE" smtClean="0"/>
              <a:t>‹#›</a:t>
            </a:fld>
            <a:endParaRPr lang="de-DE"/>
          </a:p>
        </p:txBody>
      </p:sp>
    </p:spTree>
    <p:extLst>
      <p:ext uri="{BB962C8B-B14F-4D97-AF65-F5344CB8AC3E}">
        <p14:creationId xmlns:p14="http://schemas.microsoft.com/office/powerpoint/2010/main" val="2260069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a:p>
            <a:r>
              <a:rPr lang="en-US" dirty="0"/>
              <a:t>A practical decolonial approach:</a:t>
            </a:r>
          </a:p>
          <a:p>
            <a:r>
              <a:rPr lang="en-US" dirty="0"/>
              <a:t>	1. Avoiding pre-defined concepts and reversing the knowledge transfer between the West and the rest of the world;</a:t>
            </a:r>
          </a:p>
          <a:p>
            <a:r>
              <a:rPr lang="en-US" dirty="0"/>
              <a:t>	2. Employing participatory, ethnographic and people-</a:t>
            </a:r>
            <a:r>
              <a:rPr lang="en-US" dirty="0" err="1"/>
              <a:t>centred</a:t>
            </a:r>
            <a:r>
              <a:rPr lang="en-US" dirty="0"/>
              <a:t> methodologies in research and intervention approaches; </a:t>
            </a:r>
          </a:p>
          <a:p>
            <a:r>
              <a:rPr lang="en-US" dirty="0"/>
              <a:t>	3. Co-producing research and intervention </a:t>
            </a:r>
            <a:r>
              <a:rPr lang="en-US" dirty="0" err="1"/>
              <a:t>programmes</a:t>
            </a:r>
            <a:r>
              <a:rPr lang="en-US" dirty="0"/>
              <a:t> and activities with project partners and stakeholder groups; </a:t>
            </a:r>
          </a:p>
          <a:p>
            <a:r>
              <a:rPr lang="en-US" dirty="0"/>
              <a:t>	4. Creating opportunities for growth for all team members in Ethiopia, Eritrea and the UK to the best of our ability; </a:t>
            </a:r>
          </a:p>
          <a:p>
            <a:r>
              <a:rPr lang="en-US" dirty="0"/>
              <a:t>	5. Creating opportunities and platforms for learning across sectors, disciplines and stakeholder groups through knowledge exchange activities (conferences in East Africa) and public engagement</a:t>
            </a:r>
            <a:endParaRPr lang="de-DE" dirty="0"/>
          </a:p>
          <a:p>
            <a:endParaRPr lang="de-DE" dirty="0"/>
          </a:p>
        </p:txBody>
      </p:sp>
      <p:sp>
        <p:nvSpPr>
          <p:cNvPr id="4" name="Foliennummernplatzhalter 3"/>
          <p:cNvSpPr>
            <a:spLocks noGrp="1"/>
          </p:cNvSpPr>
          <p:nvPr>
            <p:ph type="sldNum" sz="quarter" idx="5"/>
          </p:nvPr>
        </p:nvSpPr>
        <p:spPr/>
        <p:txBody>
          <a:bodyPr/>
          <a:lstStyle/>
          <a:p>
            <a:fld id="{3089DE60-D668-4F1C-99D3-CA58A429EEEC}" type="slidenum">
              <a:rPr lang="de-DE" smtClean="0"/>
              <a:t>2</a:t>
            </a:fld>
            <a:endParaRPr lang="de-DE"/>
          </a:p>
        </p:txBody>
      </p:sp>
    </p:spTree>
    <p:extLst>
      <p:ext uri="{BB962C8B-B14F-4D97-AF65-F5344CB8AC3E}">
        <p14:creationId xmlns:p14="http://schemas.microsoft.com/office/powerpoint/2010/main" val="307780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Roboto" panose="02000000000000000000" pitchFamily="2" charset="0"/>
                <a:ea typeface="Roboto" panose="02000000000000000000" pitchFamily="2" charset="0"/>
              </a:rPr>
              <a:t>Current initiatives to address intimate partner violence (IPV) emanate from a long history of efforts among women activists to address gender inequalities in the country.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Roboto" panose="02000000000000000000" pitchFamily="2" charset="0"/>
                <a:ea typeface="Roboto" panose="02000000000000000000" pitchFamily="2" charset="0"/>
              </a:rPr>
              <a:t>This is why we have seen fewer systematic efforts to engage with men, especially in connection with religious beliefs.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Roboto" panose="02000000000000000000" pitchFamily="2" charset="0"/>
                <a:ea typeface="Roboto" panose="02000000000000000000" pitchFamily="2" charset="0"/>
              </a:rPr>
              <a:t>Women’s-led and feminist initiatives in Ethiopia – like in other places - have taken either a respectful or cautious approach with religious institutions given their prominence in the life of the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Roboto" panose="02000000000000000000" pitchFamily="2" charset="0"/>
              <a:ea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Roboto" panose="02000000000000000000" pitchFamily="2" charset="0"/>
              <a:ea typeface="Roboto" panose="02000000000000000000" pitchFamily="2" charset="0"/>
            </a:endParaRPr>
          </a:p>
          <a:p>
            <a:endParaRPr lang="de-DE" dirty="0"/>
          </a:p>
          <a:p>
            <a:endParaRPr lang="de-DE" dirty="0"/>
          </a:p>
        </p:txBody>
      </p:sp>
      <p:sp>
        <p:nvSpPr>
          <p:cNvPr id="4" name="Foliennummernplatzhalter 3"/>
          <p:cNvSpPr>
            <a:spLocks noGrp="1"/>
          </p:cNvSpPr>
          <p:nvPr>
            <p:ph type="sldNum" sz="quarter" idx="5"/>
          </p:nvPr>
        </p:nvSpPr>
        <p:spPr/>
        <p:txBody>
          <a:bodyPr/>
          <a:lstStyle/>
          <a:p>
            <a:fld id="{3089DE60-D668-4F1C-99D3-CA58A429EEEC}" type="slidenum">
              <a:rPr lang="de-DE" smtClean="0"/>
              <a:t>3</a:t>
            </a:fld>
            <a:endParaRPr lang="de-DE"/>
          </a:p>
        </p:txBody>
      </p:sp>
    </p:spTree>
    <p:extLst>
      <p:ext uri="{BB962C8B-B14F-4D97-AF65-F5344CB8AC3E}">
        <p14:creationId xmlns:p14="http://schemas.microsoft.com/office/powerpoint/2010/main" val="780134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Roboto" panose="02000000000000000000" pitchFamily="2" charset="0"/>
                <a:ea typeface="Roboto" panose="02000000000000000000" pitchFamily="2" charset="0"/>
              </a:rPr>
              <a:t>Current initiatives to address intimate partner violence (IPV) emanate from a long history of efforts among women activists to address gender inequalities in the country.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latin typeface="Roboto" panose="02000000000000000000" pitchFamily="2" charset="0"/>
                <a:ea typeface="Roboto" panose="02000000000000000000" pitchFamily="2" charset="0"/>
              </a:rPr>
              <a:t>This is why we have seen fewer systematic efforts to engage with men, especially in connection with religious beliefs. Women’s-led and feminist initiatives in Ethiopia – like in other places - have taken either a respectful or cautious approach with religious institutions given their prominence in the life of the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Roboto" panose="02000000000000000000" pitchFamily="2" charset="0"/>
              <a:ea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solidFill>
              <a:latin typeface="Roboto" panose="02000000000000000000" pitchFamily="2" charset="0"/>
              <a:ea typeface="Roboto" panose="02000000000000000000" pitchFamily="2" charset="0"/>
            </a:endParaRPr>
          </a:p>
          <a:p>
            <a:endParaRPr lang="de-DE" dirty="0"/>
          </a:p>
        </p:txBody>
      </p:sp>
      <p:sp>
        <p:nvSpPr>
          <p:cNvPr id="4" name="Foliennummernplatzhalter 3"/>
          <p:cNvSpPr>
            <a:spLocks noGrp="1"/>
          </p:cNvSpPr>
          <p:nvPr>
            <p:ph type="sldNum" sz="quarter" idx="5"/>
          </p:nvPr>
        </p:nvSpPr>
        <p:spPr/>
        <p:txBody>
          <a:bodyPr/>
          <a:lstStyle/>
          <a:p>
            <a:fld id="{3089DE60-D668-4F1C-99D3-CA58A429EEEC}" type="slidenum">
              <a:rPr lang="de-DE" smtClean="0"/>
              <a:t>8</a:t>
            </a:fld>
            <a:endParaRPr lang="de-DE"/>
          </a:p>
        </p:txBody>
      </p:sp>
    </p:spTree>
    <p:extLst>
      <p:ext uri="{BB962C8B-B14F-4D97-AF65-F5344CB8AC3E}">
        <p14:creationId xmlns:p14="http://schemas.microsoft.com/office/powerpoint/2010/main" val="195295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9741304" y="295057"/>
            <a:ext cx="1823677" cy="718457"/>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500" b="1" i="0">
                <a:solidFill>
                  <a:srgbClr val="57575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5"/>
          <p:cNvSpPr txBox="1">
            <a:spLocks noGrp="1"/>
          </p:cNvSpPr>
          <p:nvPr>
            <p:ph type="body" idx="1"/>
          </p:nvPr>
        </p:nvSpPr>
        <p:spPr>
          <a:xfrm>
            <a:off x="1329824" y="1255847"/>
            <a:ext cx="9542598" cy="4311559"/>
          </a:xfrm>
          <a:prstGeom prst="rect">
            <a:avLst/>
          </a:prstGeom>
          <a:noFill/>
          <a:ln>
            <a:noFill/>
          </a:ln>
        </p:spPr>
        <p:txBody>
          <a:bodyPr spcFirstLastPara="1" wrap="square" lIns="0" tIns="0" rIns="0" bIns="0" anchor="t" anchorCtr="0">
            <a:noAutofit/>
          </a:bodyPr>
          <a:lstStyle>
            <a:lvl1pPr marL="587822" lvl="0" indent="-293911" algn="l">
              <a:lnSpc>
                <a:spcPct val="100000"/>
              </a:lnSpc>
              <a:spcBef>
                <a:spcPts val="0"/>
              </a:spcBef>
              <a:spcAft>
                <a:spcPts val="0"/>
              </a:spcAft>
              <a:buSzPts val="1400"/>
              <a:buNone/>
              <a:defRPr sz="3214" b="0" i="0">
                <a:solidFill>
                  <a:srgbClr val="575757"/>
                </a:solidFill>
                <a:latin typeface="Times New Roman"/>
                <a:ea typeface="Times New Roman"/>
                <a:cs typeface="Times New Roman"/>
                <a:sym typeface="Times New Roman"/>
              </a:defRPr>
            </a:lvl1pPr>
            <a:lvl2pPr marL="1175644" lvl="1" indent="-293911" algn="l">
              <a:lnSpc>
                <a:spcPct val="100000"/>
              </a:lnSpc>
              <a:spcBef>
                <a:spcPts val="0"/>
              </a:spcBef>
              <a:spcAft>
                <a:spcPts val="0"/>
              </a:spcAft>
              <a:buSzPts val="1400"/>
              <a:buNone/>
              <a:defRPr/>
            </a:lvl2pPr>
            <a:lvl3pPr marL="1763466" lvl="2" indent="-293911" algn="l">
              <a:lnSpc>
                <a:spcPct val="100000"/>
              </a:lnSpc>
              <a:spcBef>
                <a:spcPts val="0"/>
              </a:spcBef>
              <a:spcAft>
                <a:spcPts val="0"/>
              </a:spcAft>
              <a:buSzPts val="1400"/>
              <a:buNone/>
              <a:defRPr/>
            </a:lvl3pPr>
            <a:lvl4pPr marL="2351288" lvl="3" indent="-293911" algn="l">
              <a:lnSpc>
                <a:spcPct val="100000"/>
              </a:lnSpc>
              <a:spcBef>
                <a:spcPts val="0"/>
              </a:spcBef>
              <a:spcAft>
                <a:spcPts val="0"/>
              </a:spcAft>
              <a:buSzPts val="1400"/>
              <a:buNone/>
              <a:defRPr/>
            </a:lvl4pPr>
            <a:lvl5pPr marL="2939110" lvl="4" indent="-293911" algn="l">
              <a:lnSpc>
                <a:spcPct val="100000"/>
              </a:lnSpc>
              <a:spcBef>
                <a:spcPts val="0"/>
              </a:spcBef>
              <a:spcAft>
                <a:spcPts val="0"/>
              </a:spcAft>
              <a:buSzPts val="1400"/>
              <a:buNone/>
              <a:defRPr/>
            </a:lvl5pPr>
            <a:lvl6pPr marL="3526932" lvl="5" indent="-293911" algn="l">
              <a:lnSpc>
                <a:spcPct val="100000"/>
              </a:lnSpc>
              <a:spcBef>
                <a:spcPts val="0"/>
              </a:spcBef>
              <a:spcAft>
                <a:spcPts val="0"/>
              </a:spcAft>
              <a:buSzPts val="1400"/>
              <a:buNone/>
              <a:defRPr/>
            </a:lvl6pPr>
            <a:lvl7pPr marL="4114754" lvl="6" indent="-293911" algn="l">
              <a:lnSpc>
                <a:spcPct val="100000"/>
              </a:lnSpc>
              <a:spcBef>
                <a:spcPts val="0"/>
              </a:spcBef>
              <a:spcAft>
                <a:spcPts val="0"/>
              </a:spcAft>
              <a:buSzPts val="1400"/>
              <a:buNone/>
              <a:defRPr/>
            </a:lvl7pPr>
            <a:lvl8pPr marL="4702576" lvl="7" indent="-293911" algn="l">
              <a:lnSpc>
                <a:spcPct val="100000"/>
              </a:lnSpc>
              <a:spcBef>
                <a:spcPts val="0"/>
              </a:spcBef>
              <a:spcAft>
                <a:spcPts val="0"/>
              </a:spcAft>
              <a:buSzPts val="1400"/>
              <a:buNone/>
              <a:defRPr/>
            </a:lvl8pPr>
            <a:lvl9pPr marL="5290398" lvl="8" indent="-293911" algn="l">
              <a:lnSpc>
                <a:spcPct val="100000"/>
              </a:lnSpc>
              <a:spcBef>
                <a:spcPts val="0"/>
              </a:spcBef>
              <a:spcAft>
                <a:spcPts val="0"/>
              </a:spcAft>
              <a:buSzPts val="1400"/>
              <a:buNone/>
              <a:defRPr/>
            </a:lvl9pPr>
          </a:lstStyle>
          <a:p>
            <a:endParaRPr/>
          </a:p>
        </p:txBody>
      </p:sp>
      <p:sp>
        <p:nvSpPr>
          <p:cNvPr id="16" name="Google Shape;16;p5"/>
          <p:cNvSpPr txBox="1">
            <a:spLocks noGrp="1"/>
          </p:cNvSpPr>
          <p:nvPr>
            <p:ph type="ftr" idx="11"/>
          </p:nvPr>
        </p:nvSpPr>
        <p:spPr>
          <a:xfrm>
            <a:off x="4148763" y="6377940"/>
            <a:ext cx="3904719" cy="342900"/>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5"/>
          <p:cNvSpPr txBox="1">
            <a:spLocks noGrp="1"/>
          </p:cNvSpPr>
          <p:nvPr>
            <p:ph type="dt" idx="10"/>
          </p:nvPr>
        </p:nvSpPr>
        <p:spPr>
          <a:xfrm>
            <a:off x="610112" y="6377940"/>
            <a:ext cx="2806516" cy="3429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5"/>
          <p:cNvSpPr txBox="1">
            <a:spLocks noGrp="1"/>
          </p:cNvSpPr>
          <p:nvPr>
            <p:ph type="sldNum" idx="12"/>
          </p:nvPr>
        </p:nvSpPr>
        <p:spPr>
          <a:xfrm>
            <a:off x="8785617" y="6377940"/>
            <a:ext cx="2806516"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36263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9"/>
        <p:cNvGrpSpPr/>
        <p:nvPr/>
      </p:nvGrpSpPr>
      <p:grpSpPr>
        <a:xfrm>
          <a:off x="0" y="0"/>
          <a:ext cx="0" cy="0"/>
          <a:chOff x="0" y="0"/>
          <a:chExt cx="0" cy="0"/>
        </a:xfrm>
      </p:grpSpPr>
      <p:sp>
        <p:nvSpPr>
          <p:cNvPr id="20" name="Google Shape;20;p6"/>
          <p:cNvSpPr txBox="1">
            <a:spLocks noGrp="1"/>
          </p:cNvSpPr>
          <p:nvPr>
            <p:ph type="ctrTitle"/>
          </p:nvPr>
        </p:nvSpPr>
        <p:spPr>
          <a:xfrm>
            <a:off x="915167" y="2125980"/>
            <a:ext cx="10371908" cy="144018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
          <p:cNvSpPr txBox="1">
            <a:spLocks noGrp="1"/>
          </p:cNvSpPr>
          <p:nvPr>
            <p:ph type="subTitle" idx="1"/>
          </p:nvPr>
        </p:nvSpPr>
        <p:spPr>
          <a:xfrm>
            <a:off x="1830337" y="3840480"/>
            <a:ext cx="8541572" cy="17145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ftr" idx="11"/>
          </p:nvPr>
        </p:nvSpPr>
        <p:spPr>
          <a:xfrm>
            <a:off x="4148763" y="6377940"/>
            <a:ext cx="3904719" cy="342900"/>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6"/>
          <p:cNvSpPr txBox="1">
            <a:spLocks noGrp="1"/>
          </p:cNvSpPr>
          <p:nvPr>
            <p:ph type="dt" idx="10"/>
          </p:nvPr>
        </p:nvSpPr>
        <p:spPr>
          <a:xfrm>
            <a:off x="610112" y="6377940"/>
            <a:ext cx="2806516" cy="3429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6"/>
          <p:cNvSpPr txBox="1">
            <a:spLocks noGrp="1"/>
          </p:cNvSpPr>
          <p:nvPr>
            <p:ph type="sldNum" idx="12"/>
          </p:nvPr>
        </p:nvSpPr>
        <p:spPr>
          <a:xfrm>
            <a:off x="8785617" y="6377940"/>
            <a:ext cx="2806516"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34101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9741304" y="295057"/>
            <a:ext cx="1823677" cy="718457"/>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500" b="1" i="0">
                <a:solidFill>
                  <a:srgbClr val="57575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7"/>
          <p:cNvSpPr txBox="1">
            <a:spLocks noGrp="1"/>
          </p:cNvSpPr>
          <p:nvPr>
            <p:ph type="body" idx="1"/>
          </p:nvPr>
        </p:nvSpPr>
        <p:spPr>
          <a:xfrm>
            <a:off x="610112" y="1577340"/>
            <a:ext cx="5307976" cy="4526280"/>
          </a:xfrm>
          <a:prstGeom prst="rect">
            <a:avLst/>
          </a:prstGeom>
          <a:noFill/>
          <a:ln>
            <a:noFill/>
          </a:ln>
        </p:spPr>
        <p:txBody>
          <a:bodyPr spcFirstLastPara="1" wrap="square" lIns="0" tIns="0" rIns="0" bIns="0" anchor="t" anchorCtr="0">
            <a:noAutofit/>
          </a:bodyPr>
          <a:lstStyle>
            <a:lvl1pPr marL="587822" lvl="0" indent="-293911" algn="l">
              <a:lnSpc>
                <a:spcPct val="100000"/>
              </a:lnSpc>
              <a:spcBef>
                <a:spcPts val="0"/>
              </a:spcBef>
              <a:spcAft>
                <a:spcPts val="0"/>
              </a:spcAft>
              <a:buSzPts val="1400"/>
              <a:buNone/>
              <a:defRPr/>
            </a:lvl1pPr>
            <a:lvl2pPr marL="1175644" lvl="1" indent="-293911" algn="l">
              <a:lnSpc>
                <a:spcPct val="100000"/>
              </a:lnSpc>
              <a:spcBef>
                <a:spcPts val="0"/>
              </a:spcBef>
              <a:spcAft>
                <a:spcPts val="0"/>
              </a:spcAft>
              <a:buSzPts val="1400"/>
              <a:buNone/>
              <a:defRPr/>
            </a:lvl2pPr>
            <a:lvl3pPr marL="1763466" lvl="2" indent="-293911" algn="l">
              <a:lnSpc>
                <a:spcPct val="100000"/>
              </a:lnSpc>
              <a:spcBef>
                <a:spcPts val="0"/>
              </a:spcBef>
              <a:spcAft>
                <a:spcPts val="0"/>
              </a:spcAft>
              <a:buSzPts val="1400"/>
              <a:buNone/>
              <a:defRPr/>
            </a:lvl3pPr>
            <a:lvl4pPr marL="2351288" lvl="3" indent="-293911" algn="l">
              <a:lnSpc>
                <a:spcPct val="100000"/>
              </a:lnSpc>
              <a:spcBef>
                <a:spcPts val="0"/>
              </a:spcBef>
              <a:spcAft>
                <a:spcPts val="0"/>
              </a:spcAft>
              <a:buSzPts val="1400"/>
              <a:buNone/>
              <a:defRPr/>
            </a:lvl4pPr>
            <a:lvl5pPr marL="2939110" lvl="4" indent="-293911" algn="l">
              <a:lnSpc>
                <a:spcPct val="100000"/>
              </a:lnSpc>
              <a:spcBef>
                <a:spcPts val="0"/>
              </a:spcBef>
              <a:spcAft>
                <a:spcPts val="0"/>
              </a:spcAft>
              <a:buSzPts val="1400"/>
              <a:buNone/>
              <a:defRPr/>
            </a:lvl5pPr>
            <a:lvl6pPr marL="3526932" lvl="5" indent="-293911" algn="l">
              <a:lnSpc>
                <a:spcPct val="100000"/>
              </a:lnSpc>
              <a:spcBef>
                <a:spcPts val="0"/>
              </a:spcBef>
              <a:spcAft>
                <a:spcPts val="0"/>
              </a:spcAft>
              <a:buSzPts val="1400"/>
              <a:buNone/>
              <a:defRPr/>
            </a:lvl6pPr>
            <a:lvl7pPr marL="4114754" lvl="6" indent="-293911" algn="l">
              <a:lnSpc>
                <a:spcPct val="100000"/>
              </a:lnSpc>
              <a:spcBef>
                <a:spcPts val="0"/>
              </a:spcBef>
              <a:spcAft>
                <a:spcPts val="0"/>
              </a:spcAft>
              <a:buSzPts val="1400"/>
              <a:buNone/>
              <a:defRPr/>
            </a:lvl7pPr>
            <a:lvl8pPr marL="4702576" lvl="7" indent="-293911" algn="l">
              <a:lnSpc>
                <a:spcPct val="100000"/>
              </a:lnSpc>
              <a:spcBef>
                <a:spcPts val="0"/>
              </a:spcBef>
              <a:spcAft>
                <a:spcPts val="0"/>
              </a:spcAft>
              <a:buSzPts val="1400"/>
              <a:buNone/>
              <a:defRPr/>
            </a:lvl8pPr>
            <a:lvl9pPr marL="5290398" lvl="8" indent="-293911" algn="l">
              <a:lnSpc>
                <a:spcPct val="100000"/>
              </a:lnSpc>
              <a:spcBef>
                <a:spcPts val="0"/>
              </a:spcBef>
              <a:spcAft>
                <a:spcPts val="0"/>
              </a:spcAft>
              <a:buSzPts val="1400"/>
              <a:buNone/>
              <a:defRPr/>
            </a:lvl9pPr>
          </a:lstStyle>
          <a:p>
            <a:endParaRPr/>
          </a:p>
        </p:txBody>
      </p:sp>
      <p:sp>
        <p:nvSpPr>
          <p:cNvPr id="28" name="Google Shape;28;p7"/>
          <p:cNvSpPr txBox="1">
            <a:spLocks noGrp="1"/>
          </p:cNvSpPr>
          <p:nvPr>
            <p:ph type="body" idx="2"/>
          </p:nvPr>
        </p:nvSpPr>
        <p:spPr>
          <a:xfrm>
            <a:off x="6284156" y="1577340"/>
            <a:ext cx="5307976" cy="4526280"/>
          </a:xfrm>
          <a:prstGeom prst="rect">
            <a:avLst/>
          </a:prstGeom>
          <a:noFill/>
          <a:ln>
            <a:noFill/>
          </a:ln>
        </p:spPr>
        <p:txBody>
          <a:bodyPr spcFirstLastPara="1" wrap="square" lIns="0" tIns="0" rIns="0" bIns="0" anchor="t" anchorCtr="0">
            <a:noAutofit/>
          </a:bodyPr>
          <a:lstStyle>
            <a:lvl1pPr marL="587822" lvl="0" indent="-293911" algn="l">
              <a:lnSpc>
                <a:spcPct val="100000"/>
              </a:lnSpc>
              <a:spcBef>
                <a:spcPts val="0"/>
              </a:spcBef>
              <a:spcAft>
                <a:spcPts val="0"/>
              </a:spcAft>
              <a:buSzPts val="1400"/>
              <a:buNone/>
              <a:defRPr/>
            </a:lvl1pPr>
            <a:lvl2pPr marL="1175644" lvl="1" indent="-293911" algn="l">
              <a:lnSpc>
                <a:spcPct val="100000"/>
              </a:lnSpc>
              <a:spcBef>
                <a:spcPts val="0"/>
              </a:spcBef>
              <a:spcAft>
                <a:spcPts val="0"/>
              </a:spcAft>
              <a:buSzPts val="1400"/>
              <a:buNone/>
              <a:defRPr/>
            </a:lvl2pPr>
            <a:lvl3pPr marL="1763466" lvl="2" indent="-293911" algn="l">
              <a:lnSpc>
                <a:spcPct val="100000"/>
              </a:lnSpc>
              <a:spcBef>
                <a:spcPts val="0"/>
              </a:spcBef>
              <a:spcAft>
                <a:spcPts val="0"/>
              </a:spcAft>
              <a:buSzPts val="1400"/>
              <a:buNone/>
              <a:defRPr/>
            </a:lvl3pPr>
            <a:lvl4pPr marL="2351288" lvl="3" indent="-293911" algn="l">
              <a:lnSpc>
                <a:spcPct val="100000"/>
              </a:lnSpc>
              <a:spcBef>
                <a:spcPts val="0"/>
              </a:spcBef>
              <a:spcAft>
                <a:spcPts val="0"/>
              </a:spcAft>
              <a:buSzPts val="1400"/>
              <a:buNone/>
              <a:defRPr/>
            </a:lvl4pPr>
            <a:lvl5pPr marL="2939110" lvl="4" indent="-293911" algn="l">
              <a:lnSpc>
                <a:spcPct val="100000"/>
              </a:lnSpc>
              <a:spcBef>
                <a:spcPts val="0"/>
              </a:spcBef>
              <a:spcAft>
                <a:spcPts val="0"/>
              </a:spcAft>
              <a:buSzPts val="1400"/>
              <a:buNone/>
              <a:defRPr/>
            </a:lvl5pPr>
            <a:lvl6pPr marL="3526932" lvl="5" indent="-293911" algn="l">
              <a:lnSpc>
                <a:spcPct val="100000"/>
              </a:lnSpc>
              <a:spcBef>
                <a:spcPts val="0"/>
              </a:spcBef>
              <a:spcAft>
                <a:spcPts val="0"/>
              </a:spcAft>
              <a:buSzPts val="1400"/>
              <a:buNone/>
              <a:defRPr/>
            </a:lvl6pPr>
            <a:lvl7pPr marL="4114754" lvl="6" indent="-293911" algn="l">
              <a:lnSpc>
                <a:spcPct val="100000"/>
              </a:lnSpc>
              <a:spcBef>
                <a:spcPts val="0"/>
              </a:spcBef>
              <a:spcAft>
                <a:spcPts val="0"/>
              </a:spcAft>
              <a:buSzPts val="1400"/>
              <a:buNone/>
              <a:defRPr/>
            </a:lvl7pPr>
            <a:lvl8pPr marL="4702576" lvl="7" indent="-293911" algn="l">
              <a:lnSpc>
                <a:spcPct val="100000"/>
              </a:lnSpc>
              <a:spcBef>
                <a:spcPts val="0"/>
              </a:spcBef>
              <a:spcAft>
                <a:spcPts val="0"/>
              </a:spcAft>
              <a:buSzPts val="1400"/>
              <a:buNone/>
              <a:defRPr/>
            </a:lvl8pPr>
            <a:lvl9pPr marL="5290398" lvl="8" indent="-293911" algn="l">
              <a:lnSpc>
                <a:spcPct val="100000"/>
              </a:lnSpc>
              <a:spcBef>
                <a:spcPts val="0"/>
              </a:spcBef>
              <a:spcAft>
                <a:spcPts val="0"/>
              </a:spcAft>
              <a:buSzPts val="1400"/>
              <a:buNone/>
              <a:defRPr/>
            </a:lvl9pPr>
          </a:lstStyle>
          <a:p>
            <a:endParaRPr/>
          </a:p>
        </p:txBody>
      </p:sp>
      <p:sp>
        <p:nvSpPr>
          <p:cNvPr id="29" name="Google Shape;29;p7"/>
          <p:cNvSpPr txBox="1">
            <a:spLocks noGrp="1"/>
          </p:cNvSpPr>
          <p:nvPr>
            <p:ph type="ftr" idx="11"/>
          </p:nvPr>
        </p:nvSpPr>
        <p:spPr>
          <a:xfrm>
            <a:off x="4148763" y="6377940"/>
            <a:ext cx="3904719" cy="342900"/>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7"/>
          <p:cNvSpPr txBox="1">
            <a:spLocks noGrp="1"/>
          </p:cNvSpPr>
          <p:nvPr>
            <p:ph type="dt" idx="10"/>
          </p:nvPr>
        </p:nvSpPr>
        <p:spPr>
          <a:xfrm>
            <a:off x="610112" y="6377940"/>
            <a:ext cx="2806516" cy="3429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sldNum" idx="12"/>
          </p:nvPr>
        </p:nvSpPr>
        <p:spPr>
          <a:xfrm>
            <a:off x="8785617" y="6377940"/>
            <a:ext cx="2806516"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206290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9741304" y="295057"/>
            <a:ext cx="1823677" cy="718457"/>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sz="4500" b="1" i="0">
                <a:solidFill>
                  <a:srgbClr val="57575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4148763" y="6377940"/>
            <a:ext cx="3904719" cy="342900"/>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8"/>
          <p:cNvSpPr txBox="1">
            <a:spLocks noGrp="1"/>
          </p:cNvSpPr>
          <p:nvPr>
            <p:ph type="dt" idx="10"/>
          </p:nvPr>
        </p:nvSpPr>
        <p:spPr>
          <a:xfrm>
            <a:off x="610112" y="6377940"/>
            <a:ext cx="2806516" cy="3429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8"/>
          <p:cNvSpPr txBox="1">
            <a:spLocks noGrp="1"/>
          </p:cNvSpPr>
          <p:nvPr>
            <p:ph type="sldNum" idx="12"/>
          </p:nvPr>
        </p:nvSpPr>
        <p:spPr>
          <a:xfrm>
            <a:off x="8785617" y="6377940"/>
            <a:ext cx="2806516"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538691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7"/>
        <p:cNvGrpSpPr/>
        <p:nvPr/>
      </p:nvGrpSpPr>
      <p:grpSpPr>
        <a:xfrm>
          <a:off x="0" y="0"/>
          <a:ext cx="0" cy="0"/>
          <a:chOff x="0" y="0"/>
          <a:chExt cx="0" cy="0"/>
        </a:xfrm>
      </p:grpSpPr>
      <p:sp>
        <p:nvSpPr>
          <p:cNvPr id="38" name="Google Shape;38;p9"/>
          <p:cNvSpPr txBox="1">
            <a:spLocks noGrp="1"/>
          </p:cNvSpPr>
          <p:nvPr>
            <p:ph type="ftr" idx="11"/>
          </p:nvPr>
        </p:nvSpPr>
        <p:spPr>
          <a:xfrm>
            <a:off x="4148763" y="6377940"/>
            <a:ext cx="3904719" cy="342900"/>
          </a:xfrm>
          <a:prstGeom prst="rect">
            <a:avLst/>
          </a:prstGeom>
          <a:noFill/>
          <a:ln>
            <a:noFill/>
          </a:ln>
        </p:spPr>
        <p:txBody>
          <a:bodyPr spcFirstLastPara="1" wrap="square" lIns="0" tIns="0" rIns="0" bIns="0" anchor="t" anchorCtr="0">
            <a:no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dt" idx="10"/>
          </p:nvPr>
        </p:nvSpPr>
        <p:spPr>
          <a:xfrm>
            <a:off x="610112" y="6377940"/>
            <a:ext cx="2806516" cy="342900"/>
          </a:xfrm>
          <a:prstGeom prst="rect">
            <a:avLst/>
          </a:prstGeom>
          <a:noFill/>
          <a:ln>
            <a:noFill/>
          </a:ln>
        </p:spPr>
        <p:txBody>
          <a:bodyPr spcFirstLastPara="1" wrap="square" lIns="0" tIns="0" rIns="0" bIns="0" anchor="t" anchorCtr="0">
            <a:no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9"/>
          <p:cNvSpPr txBox="1">
            <a:spLocks noGrp="1"/>
          </p:cNvSpPr>
          <p:nvPr>
            <p:ph type="sldNum" idx="12"/>
          </p:nvPr>
        </p:nvSpPr>
        <p:spPr>
          <a:xfrm>
            <a:off x="8785617" y="6377940"/>
            <a:ext cx="2806516"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749292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Header 1"/>
          <p:cNvSpPr>
            <a:spLocks noGrp="1"/>
          </p:cNvSpPr>
          <p:nvPr>
            <p:ph type="title"/>
          </p:nvPr>
        </p:nvSpPr>
        <p:spPr/>
        <p:txBody>
          <a:bodyPr/>
          <a:lstStyle/>
          <a:p>
            <a:r>
              <a:rPr lang="en-US"/>
              <a:t>Title</a:t>
            </a:r>
          </a:p>
        </p:txBody>
      </p:sp>
      <p:sp>
        <p:nvSpPr>
          <p:cNvPr id="3" name="Text 2"/>
          <p:cNvSpPr>
            <a:spLocks noGrp="1"/>
          </p:cNvSpPr>
          <p:nvPr>
            <p:ph type="body" idx="1"/>
          </p:nvPr>
        </p:nvSpPr>
        <p:spPr/>
        <p:txBody>
          <a:bodyPr/>
          <a:lstStyle/>
          <a:p>
            <a:pPr lvl="0"/>
            <a:r>
              <a:rPr lang="en-US"/>
              <a:t>Text</a:t>
            </a:r>
          </a:p>
          <a:p>
            <a:pPr lvl="1"/>
            <a:r>
              <a:rPr lang="en-US"/>
              <a:t>Second level</a:t>
            </a:r>
          </a:p>
          <a:p>
            <a:pPr lvl="2"/>
            <a:r>
              <a:rPr lang="en-US"/>
              <a:t>Third level</a:t>
            </a:r>
          </a:p>
          <a:p>
            <a:pPr lvl="3"/>
            <a:r>
              <a:rPr lang="en-US"/>
              <a:t>Fourth level</a:t>
            </a:r>
          </a:p>
          <a:p>
            <a:pPr lvl="4"/>
            <a:r>
              <a:rPr lang="en-US"/>
              <a:t>Fifth level</a:t>
            </a:r>
          </a:p>
        </p:txBody>
      </p:sp>
      <p:sp>
        <p:nvSpPr>
          <p:cNvPr id="4" name="Date 3"/>
          <p:cNvSpPr>
            <a:spLocks noGrp="1"/>
          </p:cNvSpPr>
          <p:nvPr>
            <p:ph type="dt" sz="half" idx="10"/>
          </p:nvPr>
        </p:nvSpPr>
        <p:spPr/>
        <p:txBody>
          <a:bodyPr/>
          <a:lstStyle/>
          <a:p>
            <a:fld id="{C16525B2-4347-4F72-BAF7-76B19438D329}" type="datetimeFigureOut">
              <a:rPr lang="en-US" smtClean="0"/>
              <a:t>7/27/2023</a:t>
            </a:fld>
            <a:endParaRPr lang="en-US"/>
          </a:p>
        </p:txBody>
      </p:sp>
      <p:sp>
        <p:nvSpPr>
          <p:cNvPr id="5" name="Footer 4"/>
          <p:cNvSpPr>
            <a:spLocks noGrp="1"/>
          </p:cNvSpPr>
          <p:nvPr>
            <p:ph type="ftr" sz="quarter" idx="11"/>
          </p:nvPr>
        </p:nvSpPr>
        <p:spPr/>
        <p:txBody>
          <a:bodyPr/>
          <a:lstStyle/>
          <a:p>
            <a:endParaRPr lang="en-US"/>
          </a:p>
        </p:txBody>
      </p:sp>
      <p:sp>
        <p:nvSpPr>
          <p:cNvPr id="6" name="Slide number 5"/>
          <p:cNvSpPr>
            <a:spLocks noGrp="1"/>
          </p:cNvSpPr>
          <p:nvPr>
            <p:ph type="sldNum" sz="quarter" idx="12"/>
          </p:nvPr>
        </p:nvSpPr>
        <p:spPr/>
        <p:txBody>
          <a:bodyPr/>
          <a:lstStyle/>
          <a:p>
            <a:fld id="{80F073CC-40D5-4B23-8DF0-9BD0A0C12F2C}" type="slidenum">
              <a:rPr lang="en-US" smtClean="0"/>
              <a:t>‹#›</a:t>
            </a:fld>
            <a:endParaRPr lang="en-US"/>
          </a:p>
        </p:txBody>
      </p:sp>
    </p:spTree>
    <p:extLst>
      <p:ext uri="{BB962C8B-B14F-4D97-AF65-F5344CB8AC3E}">
        <p14:creationId xmlns:p14="http://schemas.microsoft.com/office/powerpoint/2010/main" val="176334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p:nvPr/>
        </p:nvSpPr>
        <p:spPr>
          <a:xfrm>
            <a:off x="0" y="0"/>
            <a:ext cx="12198557" cy="6852122"/>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2314" b="0" i="0" u="none" strike="noStrike" cap="none">
              <a:solidFill>
                <a:srgbClr val="000000"/>
              </a:solidFill>
              <a:latin typeface="Arial"/>
              <a:ea typeface="Arial"/>
              <a:cs typeface="Arial"/>
              <a:sym typeface="Arial"/>
            </a:endParaRPr>
          </a:p>
        </p:txBody>
      </p:sp>
      <p:sp>
        <p:nvSpPr>
          <p:cNvPr id="7" name="Google Shape;7;p4"/>
          <p:cNvSpPr/>
          <p:nvPr/>
        </p:nvSpPr>
        <p:spPr>
          <a:xfrm>
            <a:off x="8891349" y="423235"/>
            <a:ext cx="767174" cy="64269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2314" b="0" i="0" u="none" strike="noStrike" cap="none">
              <a:solidFill>
                <a:srgbClr val="000000"/>
              </a:solidFill>
              <a:latin typeface="Arial"/>
              <a:ea typeface="Arial"/>
              <a:cs typeface="Arial"/>
              <a:sym typeface="Arial"/>
            </a:endParaRPr>
          </a:p>
        </p:txBody>
      </p:sp>
      <p:sp>
        <p:nvSpPr>
          <p:cNvPr id="8" name="Google Shape;8;p4"/>
          <p:cNvSpPr txBox="1">
            <a:spLocks noGrp="1"/>
          </p:cNvSpPr>
          <p:nvPr>
            <p:ph type="title"/>
          </p:nvPr>
        </p:nvSpPr>
        <p:spPr>
          <a:xfrm>
            <a:off x="9741304" y="295057"/>
            <a:ext cx="1823677" cy="718457"/>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3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 name="Google Shape;9;p4"/>
          <p:cNvSpPr txBox="1">
            <a:spLocks noGrp="1"/>
          </p:cNvSpPr>
          <p:nvPr>
            <p:ph type="body" idx="1"/>
          </p:nvPr>
        </p:nvSpPr>
        <p:spPr>
          <a:xfrm>
            <a:off x="1329824" y="1255847"/>
            <a:ext cx="9542598" cy="4311559"/>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2500" b="0" i="0" u="none" strike="noStrike" cap="none">
                <a:solidFill>
                  <a:srgbClr val="575757"/>
                </a:solidFill>
                <a:latin typeface="Times New Roman"/>
                <a:ea typeface="Times New Roman"/>
                <a:cs typeface="Times New Roman"/>
                <a:sym typeface="Times New Roman"/>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10" name="Google Shape;10;p4"/>
          <p:cNvSpPr txBox="1">
            <a:spLocks noGrp="1"/>
          </p:cNvSpPr>
          <p:nvPr>
            <p:ph type="ftr" idx="11"/>
          </p:nvPr>
        </p:nvSpPr>
        <p:spPr>
          <a:xfrm>
            <a:off x="4148763" y="6377940"/>
            <a:ext cx="3904719" cy="342900"/>
          </a:xfrm>
          <a:prstGeom prst="rect">
            <a:avLst/>
          </a:prstGeom>
          <a:noFill/>
          <a:ln>
            <a:noFill/>
          </a:ln>
        </p:spPr>
        <p:txBody>
          <a:bodyPr spcFirstLastPara="1" wrap="square" lIns="0" tIns="0" rIns="0" bIns="0" anchor="t" anchorCtr="0">
            <a:noAutofit/>
          </a:bodyPr>
          <a:lstStyle>
            <a:lvl1pPr marR="0" lvl="0" algn="ctr" rtl="0">
              <a:lnSpc>
                <a:spcPct val="100000"/>
              </a:lnSpc>
              <a:spcBef>
                <a:spcPts val="0"/>
              </a:spcBef>
              <a:spcAft>
                <a:spcPts val="0"/>
              </a:spcAft>
              <a:buClr>
                <a:srgbClr val="000000"/>
              </a:buClr>
              <a:buSzPts val="1400"/>
              <a:buFont typeface="Arial"/>
              <a:buNone/>
              <a:defRPr sz="2314"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9pPr>
          </a:lstStyle>
          <a:p>
            <a:endParaRPr/>
          </a:p>
        </p:txBody>
      </p:sp>
      <p:sp>
        <p:nvSpPr>
          <p:cNvPr id="11" name="Google Shape;11;p4"/>
          <p:cNvSpPr txBox="1">
            <a:spLocks noGrp="1"/>
          </p:cNvSpPr>
          <p:nvPr>
            <p:ph type="dt" idx="10"/>
          </p:nvPr>
        </p:nvSpPr>
        <p:spPr>
          <a:xfrm>
            <a:off x="610112" y="6377940"/>
            <a:ext cx="2806516" cy="3429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2314"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314" b="0" i="0" u="none" strike="noStrike" cap="none">
                <a:solidFill>
                  <a:srgbClr val="000000"/>
                </a:solidFill>
                <a:latin typeface="Arial"/>
                <a:ea typeface="Arial"/>
                <a:cs typeface="Arial"/>
                <a:sym typeface="Arial"/>
              </a:defRPr>
            </a:lvl9pPr>
          </a:lstStyle>
          <a:p>
            <a:endParaRPr/>
          </a:p>
        </p:txBody>
      </p:sp>
      <p:sp>
        <p:nvSpPr>
          <p:cNvPr id="12" name="Google Shape;12;p4"/>
          <p:cNvSpPr txBox="1">
            <a:spLocks noGrp="1"/>
          </p:cNvSpPr>
          <p:nvPr>
            <p:ph type="sldNum" idx="12"/>
          </p:nvPr>
        </p:nvSpPr>
        <p:spPr>
          <a:xfrm>
            <a:off x="8785617" y="6377940"/>
            <a:ext cx="2806516" cy="34290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800"/>
              <a:buFont typeface="Arial"/>
              <a:buNone/>
              <a:defRPr sz="2314" b="0" i="0" u="none" strike="noStrike" cap="none">
                <a:solidFill>
                  <a:srgbClr val="888888"/>
                </a:solidFill>
                <a:latin typeface="Arial"/>
                <a:ea typeface="Arial"/>
                <a:cs typeface="Arial"/>
                <a:sym typeface="Arial"/>
              </a:defRPr>
            </a:lvl9pPr>
          </a:lstStyle>
          <a:p>
            <a:fld id="{00000000-1234-1234-1234-123412341234}" type="slidenum">
              <a:rPr lang="en-US" smtClean="0"/>
              <a:pPr/>
              <a:t>‹#›</a:t>
            </a:fld>
            <a:endParaRPr lang="en-US" sz="1800">
              <a:solidFill>
                <a:srgbClr val="000000"/>
              </a:solidFill>
            </a:endParaRPr>
          </a:p>
        </p:txBody>
      </p:sp>
    </p:spTree>
    <p:extLst>
      <p:ext uri="{BB962C8B-B14F-4D97-AF65-F5344CB8AC3E}">
        <p14:creationId xmlns:p14="http://schemas.microsoft.com/office/powerpoint/2010/main" val="313066332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666" y="427735"/>
            <a:ext cx="6797992" cy="17109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666" y="2459482"/>
            <a:ext cx="6797992"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8130" y="9944862"/>
            <a:ext cx="2417063"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666" y="9944862"/>
            <a:ext cx="1737264"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7/27/2023</a:t>
            </a:fld>
            <a:endParaRPr lang="en-US"/>
          </a:p>
        </p:txBody>
      </p:sp>
      <p:sp>
        <p:nvSpPr>
          <p:cNvPr id="6" name="Holder 6"/>
          <p:cNvSpPr>
            <a:spLocks noGrp="1"/>
          </p:cNvSpPr>
          <p:nvPr>
            <p:ph type="sldNum" sz="quarter" idx="7"/>
          </p:nvPr>
        </p:nvSpPr>
        <p:spPr>
          <a:xfrm>
            <a:off x="5438394" y="9944862"/>
            <a:ext cx="1737264"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460939672"/>
      </p:ext>
    </p:extLst>
  </p:cSld>
  <p:clrMap bg1="lt1" tx1="dk1" bg2="lt2" tx2="dk2" accent1="accent1" accent2="accent2" accent3="accent3" accent4="accent4" accent5="accent5" accent6="accent6" hlink="hlink" folHlink="folHlink"/>
  <p:sldLayoutIdLst>
    <p:sldLayoutId id="2147483687"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74D5A-3894-4D9E-8402-292DEA2A37C6}"/>
              </a:ext>
            </a:extLst>
          </p:cNvPr>
          <p:cNvSpPr>
            <a:spLocks noGrp="1"/>
          </p:cNvSpPr>
          <p:nvPr>
            <p:ph type="ctrTitle"/>
          </p:nvPr>
        </p:nvSpPr>
        <p:spPr>
          <a:xfrm>
            <a:off x="910046" y="1807632"/>
            <a:ext cx="10371908" cy="2192867"/>
          </a:xfrm>
        </p:spPr>
        <p:txBody>
          <a:bodyPr/>
          <a:lstStyle/>
          <a:p>
            <a:pPr algn="ctr"/>
            <a:r>
              <a:rPr lang="de-DE" sz="4000" dirty="0" err="1"/>
              <a:t>Religious</a:t>
            </a:r>
            <a:r>
              <a:rPr lang="de-DE" sz="4000" dirty="0"/>
              <a:t> </a:t>
            </a:r>
            <a:r>
              <a:rPr lang="de-DE" sz="4000" dirty="0" err="1"/>
              <a:t>resources</a:t>
            </a:r>
            <a:r>
              <a:rPr lang="de-DE" sz="4000" dirty="0"/>
              <a:t> </a:t>
            </a:r>
            <a:r>
              <a:rPr lang="de-DE" sz="4000" dirty="0" err="1"/>
              <a:t>for</a:t>
            </a:r>
            <a:r>
              <a:rPr lang="de-DE" sz="4000" dirty="0"/>
              <a:t> </a:t>
            </a:r>
            <a:r>
              <a:rPr lang="de-DE" sz="4000" dirty="0" err="1"/>
              <a:t>deterring</a:t>
            </a:r>
            <a:r>
              <a:rPr lang="de-DE" sz="4000" dirty="0"/>
              <a:t> male </a:t>
            </a:r>
            <a:r>
              <a:rPr lang="de-DE" sz="4000" dirty="0" err="1"/>
              <a:t>abusiveness</a:t>
            </a:r>
            <a:r>
              <a:rPr lang="de-DE" sz="4000" dirty="0"/>
              <a:t> in </a:t>
            </a:r>
            <a:r>
              <a:rPr lang="de-DE" sz="4000" dirty="0" err="1"/>
              <a:t>intimate</a:t>
            </a:r>
            <a:r>
              <a:rPr lang="de-DE" sz="4000" dirty="0"/>
              <a:t> </a:t>
            </a:r>
            <a:r>
              <a:rPr lang="de-DE" sz="4000" dirty="0" err="1"/>
              <a:t>relationships</a:t>
            </a:r>
            <a:br>
              <a:rPr lang="de-DE" sz="4000" dirty="0"/>
            </a:br>
            <a:br>
              <a:rPr lang="de-DE" sz="1600" dirty="0"/>
            </a:br>
            <a:r>
              <a:rPr lang="en-US" sz="1600" dirty="0">
                <a:solidFill>
                  <a:schemeClr val="bg2"/>
                </a:solidFill>
              </a:rPr>
              <a:t>Findings from Project </a:t>
            </a:r>
            <a:r>
              <a:rPr lang="en-US" sz="1600" dirty="0" err="1">
                <a:solidFill>
                  <a:schemeClr val="bg2"/>
                </a:solidFill>
              </a:rPr>
              <a:t>dldl</a:t>
            </a:r>
            <a:r>
              <a:rPr lang="en-US" sz="1600" dirty="0">
                <a:solidFill>
                  <a:schemeClr val="bg2"/>
                </a:solidFill>
              </a:rPr>
              <a:t>/</a:t>
            </a:r>
            <a:r>
              <a:rPr lang="en-US" sz="1600" dirty="0" err="1">
                <a:solidFill>
                  <a:schemeClr val="bg2"/>
                </a:solidFill>
              </a:rPr>
              <a:t>ድልድል</a:t>
            </a:r>
            <a:r>
              <a:rPr lang="en-US" sz="1600" dirty="0">
                <a:solidFill>
                  <a:schemeClr val="bg2"/>
                </a:solidFill>
              </a:rPr>
              <a:t>-EOTC DICAC and </a:t>
            </a:r>
            <a:br>
              <a:rPr lang="en-US" sz="1600" dirty="0">
                <a:solidFill>
                  <a:schemeClr val="bg2"/>
                </a:solidFill>
              </a:rPr>
            </a:br>
            <a:r>
              <a:rPr lang="en-US" sz="1600" dirty="0">
                <a:solidFill>
                  <a:schemeClr val="bg2"/>
                </a:solidFill>
              </a:rPr>
              <a:t>Project </a:t>
            </a:r>
            <a:r>
              <a:rPr lang="en-US" sz="1600" dirty="0" err="1">
                <a:solidFill>
                  <a:schemeClr val="bg2"/>
                </a:solidFill>
              </a:rPr>
              <a:t>dldl</a:t>
            </a:r>
            <a:r>
              <a:rPr lang="en-US" sz="1600" dirty="0">
                <a:solidFill>
                  <a:schemeClr val="bg2"/>
                </a:solidFill>
              </a:rPr>
              <a:t>/</a:t>
            </a:r>
            <a:r>
              <a:rPr lang="en-US" sz="1600" dirty="0" err="1">
                <a:solidFill>
                  <a:schemeClr val="bg2"/>
                </a:solidFill>
              </a:rPr>
              <a:t>ድልድል</a:t>
            </a:r>
            <a:r>
              <a:rPr lang="en-US" sz="1600" dirty="0">
                <a:solidFill>
                  <a:schemeClr val="bg2"/>
                </a:solidFill>
              </a:rPr>
              <a:t>-EMIRTA collaborative projects in Ethiopia</a:t>
            </a:r>
            <a:br>
              <a:rPr lang="en-US" sz="1600" b="0" dirty="0"/>
            </a:br>
            <a:br>
              <a:rPr lang="en-US" sz="2800" dirty="0"/>
            </a:br>
            <a:endParaRPr lang="en-GB" sz="4000" dirty="0"/>
          </a:p>
        </p:txBody>
      </p:sp>
      <p:pic>
        <p:nvPicPr>
          <p:cNvPr id="4" name="Picture 2" descr="SOAS University of London">
            <a:extLst>
              <a:ext uri="{FF2B5EF4-FFF2-40B4-BE49-F238E27FC236}">
                <a16:creationId xmlns:a16="http://schemas.microsoft.com/office/drawing/2014/main" id="{11B15694-7EA6-4D11-8E72-C8C30D436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Text&#10;&#10;Description automatically generated with medium confidence">
            <a:extLst>
              <a:ext uri="{FF2B5EF4-FFF2-40B4-BE49-F238E27FC236}">
                <a16:creationId xmlns:a16="http://schemas.microsoft.com/office/drawing/2014/main" id="{6E2D4FE2-1E42-4DB3-3AFD-5A98C8DCBD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159" y="220133"/>
            <a:ext cx="3257975" cy="1034735"/>
          </a:xfrm>
          <a:prstGeom prst="rect">
            <a:avLst/>
          </a:prstGeom>
        </p:spPr>
      </p:pic>
      <p:sp>
        <p:nvSpPr>
          <p:cNvPr id="10" name="Subtitle 9">
            <a:extLst>
              <a:ext uri="{FF2B5EF4-FFF2-40B4-BE49-F238E27FC236}">
                <a16:creationId xmlns:a16="http://schemas.microsoft.com/office/drawing/2014/main" id="{3D40A88D-77EF-F80A-63FD-3F63B9AC1D18}"/>
              </a:ext>
            </a:extLst>
          </p:cNvPr>
          <p:cNvSpPr>
            <a:spLocks noGrp="1"/>
          </p:cNvSpPr>
          <p:nvPr>
            <p:ph type="subTitle" idx="1"/>
          </p:nvPr>
        </p:nvSpPr>
        <p:spPr>
          <a:xfrm>
            <a:off x="1034980" y="4400462"/>
            <a:ext cx="10480431" cy="1714500"/>
          </a:xfrm>
        </p:spPr>
        <p:txBody>
          <a:bodyPr/>
          <a:lstStyle/>
          <a:p>
            <a:r>
              <a:rPr lang="en-GB" sz="1800" dirty="0">
                <a:latin typeface="+mj-lt"/>
              </a:rPr>
              <a:t>Teams: Dr Romina Istratii (Project </a:t>
            </a:r>
            <a:r>
              <a:rPr lang="en-US" sz="1800" b="0" dirty="0" err="1">
                <a:latin typeface="+mj-lt"/>
              </a:rPr>
              <a:t>dldl</a:t>
            </a:r>
            <a:r>
              <a:rPr lang="en-US" sz="1800" b="0" dirty="0">
                <a:latin typeface="+mj-lt"/>
              </a:rPr>
              <a:t>/</a:t>
            </a:r>
            <a:r>
              <a:rPr lang="en-US" sz="1800" b="0" dirty="0" err="1">
                <a:latin typeface="+mj-lt"/>
              </a:rPr>
              <a:t>ድልድል</a:t>
            </a:r>
            <a:r>
              <a:rPr lang="en-GB" sz="1800" dirty="0">
                <a:latin typeface="+mj-lt"/>
              </a:rPr>
              <a:t>), Mr </a:t>
            </a:r>
            <a:r>
              <a:rPr lang="en-GB" sz="1800" dirty="0" err="1">
                <a:latin typeface="+mj-lt"/>
              </a:rPr>
              <a:t>Bantamlak</a:t>
            </a:r>
            <a:r>
              <a:rPr lang="en-GB" sz="1800" dirty="0">
                <a:latin typeface="+mj-lt"/>
              </a:rPr>
              <a:t> </a:t>
            </a:r>
            <a:r>
              <a:rPr lang="en-GB" sz="1800" dirty="0" err="1">
                <a:latin typeface="+mj-lt"/>
              </a:rPr>
              <a:t>Gelaw</a:t>
            </a:r>
            <a:r>
              <a:rPr lang="en-GB" sz="1800" dirty="0">
                <a:latin typeface="+mj-lt"/>
              </a:rPr>
              <a:t> (EOTC DICAC), Mr </a:t>
            </a:r>
            <a:r>
              <a:rPr lang="en-GB" sz="1800" dirty="0" err="1">
                <a:latin typeface="+mj-lt"/>
              </a:rPr>
              <a:t>Aklil</a:t>
            </a:r>
            <a:r>
              <a:rPr lang="en-GB" sz="1800" dirty="0">
                <a:latin typeface="+mj-lt"/>
              </a:rPr>
              <a:t> </a:t>
            </a:r>
            <a:r>
              <a:rPr lang="en-GB" sz="1800" dirty="0" err="1">
                <a:latin typeface="+mj-lt"/>
              </a:rPr>
              <a:t>Damtew</a:t>
            </a:r>
            <a:r>
              <a:rPr lang="en-GB" sz="1800" dirty="0">
                <a:latin typeface="+mj-lt"/>
              </a:rPr>
              <a:t> (EOTC DICAC), Mr </a:t>
            </a:r>
            <a:r>
              <a:rPr lang="en-GB" sz="1800" dirty="0" err="1">
                <a:latin typeface="+mj-lt"/>
              </a:rPr>
              <a:t>Henok</a:t>
            </a:r>
            <a:r>
              <a:rPr lang="en-GB" sz="1800" dirty="0">
                <a:latin typeface="+mj-lt"/>
              </a:rPr>
              <a:t> Hailu (AAU), Ms </a:t>
            </a:r>
            <a:r>
              <a:rPr lang="en-GB" sz="1800" dirty="0" err="1">
                <a:latin typeface="+mj-lt"/>
              </a:rPr>
              <a:t>Beza</a:t>
            </a:r>
            <a:r>
              <a:rPr lang="en-GB" sz="1800" dirty="0">
                <a:latin typeface="+mj-lt"/>
              </a:rPr>
              <a:t> </a:t>
            </a:r>
            <a:r>
              <a:rPr lang="en-GB" sz="1800" dirty="0" err="1">
                <a:latin typeface="+mj-lt"/>
              </a:rPr>
              <a:t>Birhanu</a:t>
            </a:r>
            <a:r>
              <a:rPr lang="en-GB" sz="1800" dirty="0">
                <a:latin typeface="+mj-lt"/>
              </a:rPr>
              <a:t> (EWLA), Dr </a:t>
            </a:r>
            <a:r>
              <a:rPr lang="en-GB" sz="1800" dirty="0" err="1">
                <a:latin typeface="+mj-lt"/>
              </a:rPr>
              <a:t>Zinawork</a:t>
            </a:r>
            <a:r>
              <a:rPr lang="en-GB" sz="1800" dirty="0">
                <a:latin typeface="+mj-lt"/>
              </a:rPr>
              <a:t> Assefa (EMIRTA), Mr Tesfaye </a:t>
            </a:r>
            <a:r>
              <a:rPr lang="en-GB" sz="1800" dirty="0" err="1">
                <a:latin typeface="+mj-lt"/>
              </a:rPr>
              <a:t>Gonite</a:t>
            </a:r>
            <a:r>
              <a:rPr lang="en-GB" sz="1800" dirty="0">
                <a:latin typeface="+mj-lt"/>
              </a:rPr>
              <a:t> (EMIRTA), Mr Yonas Habte (EMIRTA) and Mr </a:t>
            </a:r>
            <a:r>
              <a:rPr lang="en-GB" sz="1800" dirty="0" err="1">
                <a:latin typeface="+mj-lt"/>
              </a:rPr>
              <a:t>Yohanns</a:t>
            </a:r>
            <a:r>
              <a:rPr lang="en-GB" sz="1800" dirty="0">
                <a:latin typeface="+mj-lt"/>
              </a:rPr>
              <a:t> Demise (EMIRTA) </a:t>
            </a:r>
          </a:p>
          <a:p>
            <a:endParaRPr lang="en-GB" sz="1800" dirty="0">
              <a:latin typeface="+mj-lt"/>
            </a:endParaRPr>
          </a:p>
          <a:p>
            <a:r>
              <a:rPr lang="en-GB" sz="1800" dirty="0">
                <a:latin typeface="+mj-lt"/>
              </a:rPr>
              <a:t>Presented by: Benjamin </a:t>
            </a:r>
            <a:r>
              <a:rPr lang="en-GB" sz="1800" dirty="0" err="1">
                <a:latin typeface="+mj-lt"/>
              </a:rPr>
              <a:t>Kalkum</a:t>
            </a:r>
            <a:r>
              <a:rPr lang="en-GB" sz="1800" dirty="0">
                <a:latin typeface="+mj-lt"/>
              </a:rPr>
              <a:t> (Project </a:t>
            </a:r>
            <a:r>
              <a:rPr lang="en-GB" sz="1800" dirty="0" err="1">
                <a:latin typeface="+mj-lt"/>
              </a:rPr>
              <a:t>dldl</a:t>
            </a:r>
            <a:r>
              <a:rPr lang="en-GB" sz="1800" dirty="0">
                <a:latin typeface="+mj-lt"/>
              </a:rPr>
              <a:t>/</a:t>
            </a:r>
            <a:r>
              <a:rPr lang="en-US" sz="1800" b="0" dirty="0">
                <a:latin typeface="+mj-lt"/>
              </a:rPr>
              <a:t> </a:t>
            </a:r>
            <a:r>
              <a:rPr lang="en-US" sz="1800" b="0" dirty="0" err="1">
                <a:latin typeface="+mj-lt"/>
              </a:rPr>
              <a:t>ድልድል</a:t>
            </a:r>
            <a:r>
              <a:rPr lang="en-GB" sz="1800" dirty="0">
                <a:latin typeface="+mj-lt"/>
              </a:rPr>
              <a:t> Associated Researcher)</a:t>
            </a:r>
          </a:p>
        </p:txBody>
      </p:sp>
    </p:spTree>
    <p:extLst>
      <p:ext uri="{BB962C8B-B14F-4D97-AF65-F5344CB8AC3E}">
        <p14:creationId xmlns:p14="http://schemas.microsoft.com/office/powerpoint/2010/main" val="2346252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31FB1D-5E76-4989-94F1-024AC5AA1FEB}"/>
              </a:ext>
            </a:extLst>
          </p:cNvPr>
          <p:cNvSpPr>
            <a:spLocks noGrp="1"/>
          </p:cNvSpPr>
          <p:nvPr>
            <p:ph type="title"/>
          </p:nvPr>
        </p:nvSpPr>
        <p:spPr>
          <a:xfrm>
            <a:off x="14126397" y="-2001363"/>
            <a:ext cx="1096087" cy="223013"/>
          </a:xfrm>
        </p:spPr>
        <p:txBody>
          <a:bodyPr/>
          <a:lstStyle/>
          <a:p>
            <a:endParaRPr lang="en-GB" dirty="0"/>
          </a:p>
        </p:txBody>
      </p:sp>
      <p:sp>
        <p:nvSpPr>
          <p:cNvPr id="7" name="Text Placeholder 6">
            <a:extLst>
              <a:ext uri="{FF2B5EF4-FFF2-40B4-BE49-F238E27FC236}">
                <a16:creationId xmlns:a16="http://schemas.microsoft.com/office/drawing/2014/main" id="{AB752556-4E9B-48BF-A0C1-D3A4449B1A51}"/>
              </a:ext>
            </a:extLst>
          </p:cNvPr>
          <p:cNvSpPr>
            <a:spLocks noGrp="1"/>
          </p:cNvSpPr>
          <p:nvPr>
            <p:ph type="body" idx="1"/>
          </p:nvPr>
        </p:nvSpPr>
        <p:spPr>
          <a:xfrm>
            <a:off x="1421973" y="1956205"/>
            <a:ext cx="9542599" cy="3423251"/>
          </a:xfrm>
        </p:spPr>
        <p:txBody>
          <a:bodyPr/>
          <a:lstStyle/>
          <a:p>
            <a:pPr marL="579661" indent="-285750">
              <a:spcAft>
                <a:spcPts val="1200"/>
              </a:spcAft>
              <a:buFont typeface="Arial" panose="020B0604020202020204" pitchFamily="34" charset="0"/>
              <a:buChar char="•"/>
            </a:pPr>
            <a:r>
              <a:rPr lang="en-GB" sz="1800" dirty="0">
                <a:solidFill>
                  <a:schemeClr val="tx1"/>
                </a:solidFill>
                <a:latin typeface="Roboto" panose="02000000000000000000" pitchFamily="2" charset="0"/>
                <a:ea typeface="Roboto" panose="02000000000000000000" pitchFamily="2" charset="0"/>
              </a:rPr>
              <a:t>A research and innovation project dedicated to the development and strengthening of </a:t>
            </a:r>
            <a:r>
              <a:rPr lang="en-GB" sz="1800" dirty="0" err="1">
                <a:solidFill>
                  <a:schemeClr val="tx1"/>
                </a:solidFill>
                <a:latin typeface="Roboto" panose="02000000000000000000" pitchFamily="2" charset="0"/>
                <a:ea typeface="Roboto" panose="02000000000000000000" pitchFamily="2" charset="0"/>
              </a:rPr>
              <a:t>religio</a:t>
            </a:r>
            <a:r>
              <a:rPr lang="en-GB" sz="1800" dirty="0">
                <a:solidFill>
                  <a:schemeClr val="tx1"/>
                </a:solidFill>
                <a:latin typeface="Roboto" panose="02000000000000000000" pitchFamily="2" charset="0"/>
                <a:ea typeface="Roboto" panose="02000000000000000000" pitchFamily="2" charset="0"/>
              </a:rPr>
              <a:t>-culturally sensitive, domestic violence alleviation systems in East Africa and the UK.</a:t>
            </a:r>
          </a:p>
          <a:p>
            <a:pPr marL="579661" indent="-285750">
              <a:spcAft>
                <a:spcPts val="1200"/>
              </a:spcAft>
              <a:buFont typeface="Arial" panose="020B0604020202020204" pitchFamily="34" charset="0"/>
              <a:buChar char="•"/>
            </a:pPr>
            <a:r>
              <a:rPr lang="en-GB" sz="1800" dirty="0">
                <a:solidFill>
                  <a:schemeClr val="tx1"/>
                </a:solidFill>
                <a:latin typeface="Roboto" panose="02000000000000000000" pitchFamily="2" charset="0"/>
                <a:ea typeface="Roboto" panose="02000000000000000000" pitchFamily="2" charset="0"/>
              </a:rPr>
              <a:t>Committed to being guided and implementing a practical decolonial approach based on community-based research and co-production with grassroots organisations</a:t>
            </a:r>
          </a:p>
          <a:p>
            <a:pPr marL="579661" indent="-285750">
              <a:spcAft>
                <a:spcPts val="1200"/>
              </a:spcAft>
              <a:buFont typeface="Arial" panose="020B0604020202020204" pitchFamily="34" charset="0"/>
              <a:buChar char="•"/>
            </a:pPr>
            <a:r>
              <a:rPr lang="en-GB" sz="1800" dirty="0">
                <a:solidFill>
                  <a:schemeClr val="tx1"/>
                </a:solidFill>
                <a:latin typeface="Roboto" panose="02000000000000000000" pitchFamily="2" charset="0"/>
                <a:ea typeface="Roboto" panose="02000000000000000000" pitchFamily="2" charset="0"/>
              </a:rPr>
              <a:t>Keen to integrate religious and psychological parameters in the analysis of domestic violence to develop more culturally appropriate and effective support systems for victims, survivors and perpetrators in religious societies, as well as their international migrant communities. </a:t>
            </a:r>
          </a:p>
          <a:p>
            <a:pPr marL="579661" indent="-285750" algn="just">
              <a:spcAft>
                <a:spcPts val="1200"/>
              </a:spcAft>
              <a:buFont typeface="Arial" panose="020B0604020202020204" pitchFamily="34" charset="0"/>
              <a:buChar char="•"/>
            </a:pPr>
            <a:endParaRPr lang="en-GB" sz="2000" dirty="0">
              <a:solidFill>
                <a:schemeClr val="tx1"/>
              </a:solidFill>
              <a:latin typeface="Roboto" panose="02000000000000000000" pitchFamily="2" charset="0"/>
              <a:ea typeface="Roboto" panose="02000000000000000000" pitchFamily="2" charset="0"/>
            </a:endParaRPr>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03853D4-FF2A-E32A-FE74-504DF24120E7}"/>
              </a:ext>
            </a:extLst>
          </p:cNvPr>
          <p:cNvPicPr>
            <a:picLocks noChangeAspect="1"/>
          </p:cNvPicPr>
          <p:nvPr/>
        </p:nvPicPr>
        <p:blipFill>
          <a:blip r:embed="rId4"/>
          <a:stretch>
            <a:fillRect/>
          </a:stretch>
        </p:blipFill>
        <p:spPr>
          <a:xfrm>
            <a:off x="1573978" y="5329751"/>
            <a:ext cx="2562895" cy="1537737"/>
          </a:xfrm>
          <a:prstGeom prst="rect">
            <a:avLst/>
          </a:prstGeom>
        </p:spPr>
      </p:pic>
      <p:pic>
        <p:nvPicPr>
          <p:cNvPr id="9" name="Picture 8">
            <a:extLst>
              <a:ext uri="{FF2B5EF4-FFF2-40B4-BE49-F238E27FC236}">
                <a16:creationId xmlns:a16="http://schemas.microsoft.com/office/drawing/2014/main" id="{7D4807B6-C3C8-7E83-376B-42A42B46E511}"/>
              </a:ext>
            </a:extLst>
          </p:cNvPr>
          <p:cNvPicPr>
            <a:picLocks noChangeAspect="1"/>
          </p:cNvPicPr>
          <p:nvPr/>
        </p:nvPicPr>
        <p:blipFill>
          <a:blip r:embed="rId5"/>
          <a:stretch>
            <a:fillRect/>
          </a:stretch>
        </p:blipFill>
        <p:spPr>
          <a:xfrm>
            <a:off x="3982557" y="5533540"/>
            <a:ext cx="3419856" cy="1128552"/>
          </a:xfrm>
          <a:prstGeom prst="rect">
            <a:avLst/>
          </a:prstGeom>
        </p:spPr>
      </p:pic>
      <p:pic>
        <p:nvPicPr>
          <p:cNvPr id="8" name="Picture 7">
            <a:extLst>
              <a:ext uri="{FF2B5EF4-FFF2-40B4-BE49-F238E27FC236}">
                <a16:creationId xmlns:a16="http://schemas.microsoft.com/office/drawing/2014/main" id="{FE103B46-CD1A-8B3F-8D1A-BBD46E1BA185}"/>
              </a:ext>
            </a:extLst>
          </p:cNvPr>
          <p:cNvPicPr>
            <a:picLocks noChangeAspect="1"/>
          </p:cNvPicPr>
          <p:nvPr/>
        </p:nvPicPr>
        <p:blipFill>
          <a:blip r:embed="rId6">
            <a:alphaModFix/>
          </a:blip>
          <a:stretch>
            <a:fillRect/>
          </a:stretch>
        </p:blipFill>
        <p:spPr>
          <a:xfrm>
            <a:off x="7269362" y="5236286"/>
            <a:ext cx="2917699" cy="1531792"/>
          </a:xfrm>
          <a:prstGeom prst="rect">
            <a:avLst/>
          </a:prstGeom>
        </p:spPr>
      </p:pic>
      <p:sp>
        <p:nvSpPr>
          <p:cNvPr id="4" name="Titel 1">
            <a:extLst>
              <a:ext uri="{FF2B5EF4-FFF2-40B4-BE49-F238E27FC236}">
                <a16:creationId xmlns:a16="http://schemas.microsoft.com/office/drawing/2014/main" id="{8A6643D2-86DE-33CF-15B3-78677E713B99}"/>
              </a:ext>
            </a:extLst>
          </p:cNvPr>
          <p:cNvSpPr txBox="1">
            <a:spLocks/>
          </p:cNvSpPr>
          <p:nvPr/>
        </p:nvSpPr>
        <p:spPr>
          <a:xfrm>
            <a:off x="1421974" y="1206143"/>
            <a:ext cx="9542598" cy="75006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4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de-DE" sz="3000" kern="0" dirty="0"/>
              <a:t>Project </a:t>
            </a:r>
            <a:r>
              <a:rPr lang="de-DE" sz="3000" kern="0" dirty="0" err="1"/>
              <a:t>dldl</a:t>
            </a:r>
            <a:r>
              <a:rPr lang="de-DE" sz="3000" kern="0" dirty="0"/>
              <a:t>/</a:t>
            </a:r>
            <a:r>
              <a:rPr lang="ti-ET" sz="3000" kern="0" dirty="0"/>
              <a:t>ድልድል</a:t>
            </a:r>
            <a:r>
              <a:rPr lang="en-GB" sz="3000" kern="0" dirty="0"/>
              <a:t> responds to this gap and potential</a:t>
            </a:r>
            <a:endParaRPr lang="de-DE" sz="3000" kern="0" dirty="0"/>
          </a:p>
        </p:txBody>
      </p:sp>
    </p:spTree>
    <p:extLst>
      <p:ext uri="{BB962C8B-B14F-4D97-AF65-F5344CB8AC3E}">
        <p14:creationId xmlns:p14="http://schemas.microsoft.com/office/powerpoint/2010/main" val="422944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7">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31FB1D-5E76-4989-94F1-024AC5AA1FEB}"/>
              </a:ext>
            </a:extLst>
          </p:cNvPr>
          <p:cNvSpPr>
            <a:spLocks noGrp="1"/>
          </p:cNvSpPr>
          <p:nvPr>
            <p:ph type="title"/>
          </p:nvPr>
        </p:nvSpPr>
        <p:spPr>
          <a:xfrm>
            <a:off x="14126397" y="-2001363"/>
            <a:ext cx="1096087" cy="223013"/>
          </a:xfrm>
        </p:spPr>
        <p:txBody>
          <a:bodyPr/>
          <a:lstStyle/>
          <a:p>
            <a:endParaRPr lang="en-GB" dirty="0"/>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Inhaltsplatzhalter 3">
            <a:extLst>
              <a:ext uri="{FF2B5EF4-FFF2-40B4-BE49-F238E27FC236}">
                <a16:creationId xmlns:a16="http://schemas.microsoft.com/office/drawing/2014/main" id="{07545989-B6AD-C42E-CF17-6B5E00AC37E3}"/>
              </a:ext>
            </a:extLst>
          </p:cNvPr>
          <p:cNvGraphicFramePr>
            <a:graphicFrameLocks/>
          </p:cNvGraphicFramePr>
          <p:nvPr>
            <p:extLst>
              <p:ext uri="{D42A27DB-BD31-4B8C-83A1-F6EECF244321}">
                <p14:modId xmlns:p14="http://schemas.microsoft.com/office/powerpoint/2010/main" val="836749562"/>
              </p:ext>
            </p:extLst>
          </p:nvPr>
        </p:nvGraphicFramePr>
        <p:xfrm>
          <a:off x="838200" y="2547256"/>
          <a:ext cx="10515600" cy="3352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itel 1">
            <a:extLst>
              <a:ext uri="{FF2B5EF4-FFF2-40B4-BE49-F238E27FC236}">
                <a16:creationId xmlns:a16="http://schemas.microsoft.com/office/drawing/2014/main" id="{69C0C6E9-9A82-C1B2-D176-EF8A6FA934BE}"/>
              </a:ext>
            </a:extLst>
          </p:cNvPr>
          <p:cNvSpPr txBox="1">
            <a:spLocks/>
          </p:cNvSpPr>
          <p:nvPr/>
        </p:nvSpPr>
        <p:spPr>
          <a:xfrm>
            <a:off x="1415743" y="1277736"/>
            <a:ext cx="10684966" cy="75006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4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de-DE" sz="3000" kern="0" dirty="0"/>
              <a:t>The </a:t>
            </a:r>
            <a:r>
              <a:rPr lang="de-DE" sz="3000" kern="0" dirty="0" err="1"/>
              <a:t>role</a:t>
            </a:r>
            <a:r>
              <a:rPr lang="de-DE" sz="3000" kern="0" dirty="0"/>
              <a:t> and </a:t>
            </a:r>
            <a:r>
              <a:rPr lang="de-DE" sz="3000" kern="0" dirty="0" err="1"/>
              <a:t>influence</a:t>
            </a:r>
            <a:r>
              <a:rPr lang="de-DE" sz="3000" kern="0" dirty="0"/>
              <a:t> </a:t>
            </a:r>
            <a:r>
              <a:rPr lang="de-DE" sz="3000" kern="0" dirty="0" err="1"/>
              <a:t>of</a:t>
            </a:r>
            <a:r>
              <a:rPr lang="de-DE" sz="3000" kern="0" dirty="0"/>
              <a:t> </a:t>
            </a:r>
            <a:r>
              <a:rPr lang="de-DE" sz="3000" kern="0" dirty="0" err="1"/>
              <a:t>religious</a:t>
            </a:r>
            <a:r>
              <a:rPr lang="de-DE" sz="3000" kern="0" dirty="0"/>
              <a:t> </a:t>
            </a:r>
            <a:r>
              <a:rPr lang="de-DE" sz="3000" kern="0" dirty="0" err="1"/>
              <a:t>actors</a:t>
            </a:r>
            <a:endParaRPr lang="de-DE" sz="3000" kern="0" dirty="0"/>
          </a:p>
        </p:txBody>
      </p:sp>
    </p:spTree>
    <p:extLst>
      <p:ext uri="{BB962C8B-B14F-4D97-AF65-F5344CB8AC3E}">
        <p14:creationId xmlns:p14="http://schemas.microsoft.com/office/powerpoint/2010/main" val="286276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AF6F21A1-D2D5-476C-8503-22B84945EA0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6A811D25-72B4-410C-BEC1-408FC803125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81C6F99E-C67A-48EE-B17C-F1655A836B1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31FB1D-5E76-4989-94F1-024AC5AA1FEB}"/>
              </a:ext>
            </a:extLst>
          </p:cNvPr>
          <p:cNvSpPr>
            <a:spLocks noGrp="1"/>
          </p:cNvSpPr>
          <p:nvPr>
            <p:ph type="title"/>
          </p:nvPr>
        </p:nvSpPr>
        <p:spPr>
          <a:xfrm>
            <a:off x="14126397" y="-2001363"/>
            <a:ext cx="1096087" cy="223013"/>
          </a:xfrm>
        </p:spPr>
        <p:txBody>
          <a:bodyPr/>
          <a:lstStyle/>
          <a:p>
            <a:endParaRPr lang="en-GB" dirty="0"/>
          </a:p>
        </p:txBody>
      </p:sp>
      <p:sp>
        <p:nvSpPr>
          <p:cNvPr id="7" name="Text Placeholder 6">
            <a:extLst>
              <a:ext uri="{FF2B5EF4-FFF2-40B4-BE49-F238E27FC236}">
                <a16:creationId xmlns:a16="http://schemas.microsoft.com/office/drawing/2014/main" id="{AB752556-4E9B-48BF-A0C1-D3A4449B1A51}"/>
              </a:ext>
            </a:extLst>
          </p:cNvPr>
          <p:cNvSpPr>
            <a:spLocks noGrp="1"/>
          </p:cNvSpPr>
          <p:nvPr>
            <p:ph type="body" idx="1"/>
          </p:nvPr>
        </p:nvSpPr>
        <p:spPr>
          <a:xfrm>
            <a:off x="1329825" y="2319049"/>
            <a:ext cx="9920683" cy="3526581"/>
          </a:xfrm>
        </p:spPr>
        <p:txBody>
          <a:bodyPr/>
          <a:lstStyle/>
          <a:p>
            <a:pPr marL="293911" indent="0"/>
            <a:endParaRPr lang="en-GB" sz="2000" dirty="0">
              <a:solidFill>
                <a:schemeClr val="tx1"/>
              </a:solidFill>
              <a:latin typeface="Roboto" panose="02000000000000000000" pitchFamily="2" charset="0"/>
              <a:ea typeface="Roboto" panose="02000000000000000000" pitchFamily="2" charset="0"/>
            </a:endParaRPr>
          </a:p>
          <a:p>
            <a:pPr marL="293911" indent="0" algn="just">
              <a:spcAft>
                <a:spcPts val="1000"/>
              </a:spcAft>
            </a:pPr>
            <a:r>
              <a:rPr lang="en-US" sz="1800" dirty="0">
                <a:solidFill>
                  <a:schemeClr val="tx1"/>
                </a:solidFill>
                <a:latin typeface="Roboto" panose="02000000000000000000" pitchFamily="2" charset="0"/>
                <a:ea typeface="Roboto" panose="02000000000000000000" pitchFamily="2" charset="0"/>
              </a:rPr>
              <a:t>     The research:</a:t>
            </a:r>
          </a:p>
          <a:p>
            <a:pPr marL="636811" indent="-342900" algn="just">
              <a:spcAft>
                <a:spcPts val="1000"/>
              </a:spcAft>
              <a:buFont typeface="Arial" panose="020B0604020202020204" pitchFamily="34" charset="0"/>
              <a:buChar char="•"/>
            </a:pPr>
            <a:r>
              <a:rPr lang="en-GB" sz="1800" dirty="0">
                <a:solidFill>
                  <a:schemeClr val="tx1"/>
                </a:solidFill>
                <a:latin typeface="Roboto" panose="02000000000000000000" pitchFamily="2" charset="0"/>
                <a:ea typeface="Roboto" panose="02000000000000000000" pitchFamily="2" charset="0"/>
              </a:rPr>
              <a:t>Explored how men, women and clergy rationalised and understood domestic violence and their attitudes around different types of domestic abuse and violence.</a:t>
            </a:r>
          </a:p>
          <a:p>
            <a:pPr marL="636811" indent="-342900" algn="just">
              <a:spcAft>
                <a:spcPts val="1000"/>
              </a:spcAft>
              <a:buFont typeface="Arial" panose="020B0604020202020204" pitchFamily="34" charset="0"/>
              <a:buChar char="•"/>
            </a:pPr>
            <a:r>
              <a:rPr lang="en-GB" sz="1800" dirty="0">
                <a:solidFill>
                  <a:schemeClr val="tx1"/>
                </a:solidFill>
                <a:latin typeface="Roboto" panose="02000000000000000000" pitchFamily="2" charset="0"/>
                <a:ea typeface="Roboto" panose="02000000000000000000" pitchFamily="2" charset="0"/>
              </a:rPr>
              <a:t>Explored how religious language and beliefs were invoked to rationalise (justify or condemn) domestic violence.</a:t>
            </a:r>
          </a:p>
          <a:p>
            <a:pPr marL="636811" indent="-342900" algn="just">
              <a:spcAft>
                <a:spcPts val="1000"/>
              </a:spcAft>
              <a:buFont typeface="Arial" panose="020B0604020202020204" pitchFamily="34" charset="0"/>
              <a:buChar char="•"/>
            </a:pPr>
            <a:r>
              <a:rPr lang="en-GB" sz="1800" dirty="0">
                <a:solidFill>
                  <a:schemeClr val="tx1"/>
                </a:solidFill>
                <a:latin typeface="Roboto" panose="02000000000000000000" pitchFamily="2" charset="0"/>
                <a:ea typeface="Roboto" panose="02000000000000000000" pitchFamily="2" charset="0"/>
              </a:rPr>
              <a:t>Identified if faith, the clergy and other factors could serve as deterrence mechanisms and resources to respond to IPV.</a:t>
            </a:r>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sp>
        <p:nvSpPr>
          <p:cNvPr id="3" name="Titel 1">
            <a:extLst>
              <a:ext uri="{FF2B5EF4-FFF2-40B4-BE49-F238E27FC236}">
                <a16:creationId xmlns:a16="http://schemas.microsoft.com/office/drawing/2014/main" id="{96E4C16D-62BE-CDD9-907A-47D8005EB31F}"/>
              </a:ext>
            </a:extLst>
          </p:cNvPr>
          <p:cNvSpPr txBox="1">
            <a:spLocks/>
          </p:cNvSpPr>
          <p:nvPr/>
        </p:nvSpPr>
        <p:spPr>
          <a:xfrm>
            <a:off x="1329825" y="1320035"/>
            <a:ext cx="9691066" cy="75006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4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3000" kern="0" dirty="0"/>
              <a:t>Informed by anthropological research on domestic violence in the Ethiopian Orthodox communities</a:t>
            </a:r>
            <a:endParaRPr lang="de-DE" sz="3000" kern="0" dirty="0"/>
          </a:p>
        </p:txBody>
      </p:sp>
    </p:spTree>
    <p:extLst>
      <p:ext uri="{BB962C8B-B14F-4D97-AF65-F5344CB8AC3E}">
        <p14:creationId xmlns:p14="http://schemas.microsoft.com/office/powerpoint/2010/main" val="64804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7">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childTnLst>
                                    <p:set>
                                      <p:cBhvr>
                                        <p:cTn id="15"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31FB1D-5E76-4989-94F1-024AC5AA1FEB}"/>
              </a:ext>
            </a:extLst>
          </p:cNvPr>
          <p:cNvSpPr>
            <a:spLocks noGrp="1"/>
          </p:cNvSpPr>
          <p:nvPr>
            <p:ph type="title"/>
          </p:nvPr>
        </p:nvSpPr>
        <p:spPr>
          <a:xfrm>
            <a:off x="14126397" y="-2001363"/>
            <a:ext cx="1096087" cy="223013"/>
          </a:xfrm>
        </p:spPr>
        <p:txBody>
          <a:bodyPr/>
          <a:lstStyle/>
          <a:p>
            <a:endParaRPr lang="en-GB" dirty="0"/>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0E04BD8C-53CD-329B-FCFB-528F1DD0F601}"/>
              </a:ext>
            </a:extLst>
          </p:cNvPr>
          <p:cNvSpPr txBox="1">
            <a:spLocks/>
          </p:cNvSpPr>
          <p:nvPr/>
        </p:nvSpPr>
        <p:spPr>
          <a:xfrm>
            <a:off x="1329825" y="1309012"/>
            <a:ext cx="9920683" cy="75006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4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de-DE" sz="3000" kern="0" dirty="0" err="1"/>
              <a:t>Findings</a:t>
            </a:r>
            <a:r>
              <a:rPr lang="de-DE" sz="3000" kern="0" dirty="0"/>
              <a:t> </a:t>
            </a:r>
            <a:r>
              <a:rPr lang="de-DE" sz="3000" kern="0" dirty="0" err="1"/>
              <a:t>suggested</a:t>
            </a:r>
            <a:r>
              <a:rPr lang="de-DE" sz="3000" kern="0" dirty="0"/>
              <a:t> a potential </a:t>
            </a:r>
            <a:r>
              <a:rPr lang="de-DE" sz="3000" kern="0" dirty="0" err="1"/>
              <a:t>of</a:t>
            </a:r>
            <a:r>
              <a:rPr lang="de-DE" sz="3000" kern="0" dirty="0"/>
              <a:t> </a:t>
            </a:r>
            <a:r>
              <a:rPr lang="de-DE" sz="3000" kern="0" dirty="0" err="1"/>
              <a:t>religion</a:t>
            </a:r>
            <a:r>
              <a:rPr lang="de-DE" sz="3000" kern="0" dirty="0"/>
              <a:t> </a:t>
            </a:r>
            <a:r>
              <a:rPr lang="de-DE" sz="3000" kern="0" dirty="0" err="1"/>
              <a:t>as</a:t>
            </a:r>
            <a:r>
              <a:rPr lang="de-DE" sz="3000" kern="0" dirty="0"/>
              <a:t> </a:t>
            </a:r>
            <a:r>
              <a:rPr lang="de-DE" sz="3000" kern="0" dirty="0" err="1"/>
              <a:t>deterrent</a:t>
            </a:r>
            <a:r>
              <a:rPr lang="de-DE" sz="3000" kern="0" dirty="0"/>
              <a:t> </a:t>
            </a:r>
            <a:r>
              <a:rPr lang="de-DE" sz="3000" kern="0" dirty="0" err="1"/>
              <a:t>of</a:t>
            </a:r>
            <a:r>
              <a:rPr lang="de-DE" sz="3000" kern="0" dirty="0"/>
              <a:t> abusive </a:t>
            </a:r>
            <a:r>
              <a:rPr lang="de-DE" sz="3000" kern="0" dirty="0" err="1"/>
              <a:t>behaviour</a:t>
            </a:r>
            <a:r>
              <a:rPr lang="de-DE" sz="3000" kern="0" dirty="0"/>
              <a:t> </a:t>
            </a:r>
            <a:r>
              <a:rPr lang="de-DE" sz="3000" kern="0" dirty="0" err="1"/>
              <a:t>among</a:t>
            </a:r>
            <a:r>
              <a:rPr lang="de-DE" sz="3000" kern="0" dirty="0"/>
              <a:t> </a:t>
            </a:r>
            <a:r>
              <a:rPr lang="de-DE" sz="3000" kern="0" dirty="0" err="1"/>
              <a:t>some</a:t>
            </a:r>
            <a:r>
              <a:rPr lang="de-DE" sz="3000" kern="0" dirty="0"/>
              <a:t> </a:t>
            </a:r>
            <a:r>
              <a:rPr lang="de-DE" sz="3000" kern="0" dirty="0" err="1"/>
              <a:t>men</a:t>
            </a:r>
            <a:endParaRPr lang="de-DE" sz="3000" kern="0" dirty="0"/>
          </a:p>
        </p:txBody>
      </p:sp>
      <p:sp>
        <p:nvSpPr>
          <p:cNvPr id="5" name="Inhaltsplatzhalter 2">
            <a:extLst>
              <a:ext uri="{FF2B5EF4-FFF2-40B4-BE49-F238E27FC236}">
                <a16:creationId xmlns:a16="http://schemas.microsoft.com/office/drawing/2014/main" id="{B6834B86-BD38-B1AE-2407-3092D2D9023D}"/>
              </a:ext>
            </a:extLst>
          </p:cNvPr>
          <p:cNvSpPr txBox="1">
            <a:spLocks/>
          </p:cNvSpPr>
          <p:nvPr/>
        </p:nvSpPr>
        <p:spPr>
          <a:xfrm>
            <a:off x="822648" y="2580734"/>
            <a:ext cx="5161384" cy="28971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587822" marR="0" lvl="0" indent="-293911" algn="l" rtl="0">
              <a:lnSpc>
                <a:spcPct val="100000"/>
              </a:lnSpc>
              <a:spcBef>
                <a:spcPts val="0"/>
              </a:spcBef>
              <a:spcAft>
                <a:spcPts val="0"/>
              </a:spcAft>
              <a:buClr>
                <a:srgbClr val="000000"/>
              </a:buClr>
              <a:buSzPts val="1400"/>
              <a:buFont typeface="Arial"/>
              <a:buNone/>
              <a:defRPr sz="3214" b="0" i="0" u="none" strike="noStrike" cap="none">
                <a:solidFill>
                  <a:srgbClr val="575757"/>
                </a:solidFill>
                <a:latin typeface="Times New Roman"/>
                <a:ea typeface="Times New Roman"/>
                <a:cs typeface="Times New Roman"/>
                <a:sym typeface="Times New Roman"/>
              </a:defRPr>
            </a:lvl1pPr>
            <a:lvl2pPr marL="1175644" marR="0" lvl="1"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763466" marR="0" lvl="2"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2351288" marR="0" lvl="3"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939110" marR="0" lvl="4"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3526932" marR="0" lvl="5"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4114754" marR="0" lvl="6"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4702576" marR="0" lvl="7"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5290398" marR="0" lvl="8"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pPr marL="0" indent="0" algn="ctr"/>
            <a:r>
              <a:rPr lang="en-GB" sz="1700" b="1" kern="100" dirty="0">
                <a:latin typeface="Roboto" panose="02000000000000000000" pitchFamily="2" charset="0"/>
                <a:ea typeface="Roboto" panose="02000000000000000000" pitchFamily="2" charset="0"/>
                <a:cs typeface="Roboto" panose="02000000000000000000" pitchFamily="2" charset="0"/>
              </a:rPr>
              <a:t>At the individual level</a:t>
            </a:r>
          </a:p>
          <a:p>
            <a:pPr marL="228600" indent="-228600">
              <a:lnSpc>
                <a:spcPct val="90000"/>
              </a:lnSpc>
              <a:spcBef>
                <a:spcPts val="1000"/>
              </a:spcBef>
              <a:buFont typeface="Arial" panose="020B0604020202020204" pitchFamily="34" charset="0"/>
              <a:buChar char="•"/>
            </a:pPr>
            <a:r>
              <a:rPr lang="en-US" sz="1700" dirty="0">
                <a:solidFill>
                  <a:schemeClr val="tx1"/>
                </a:solidFill>
                <a:latin typeface="Roboto" panose="02000000000000000000" pitchFamily="2" charset="0"/>
                <a:ea typeface="Roboto" panose="02000000000000000000" pitchFamily="2" charset="0"/>
                <a:cs typeface="Roboto" panose="02000000000000000000" pitchFamily="2" charset="0"/>
              </a:rPr>
              <a:t>Men can be deterred from abusive or hurtful </a:t>
            </a:r>
            <a:r>
              <a:rPr lang="en-US" sz="1700" dirty="0" err="1">
                <a:solidFill>
                  <a:schemeClr val="tx1"/>
                </a:solidFill>
                <a:latin typeface="Roboto" panose="02000000000000000000" pitchFamily="2" charset="0"/>
                <a:ea typeface="Roboto" panose="02000000000000000000" pitchFamily="2" charset="0"/>
                <a:cs typeface="Roboto" panose="02000000000000000000" pitchFamily="2" charset="0"/>
              </a:rPr>
              <a:t>behaviour</a:t>
            </a:r>
            <a:r>
              <a:rPr lang="en-US" sz="1700" dirty="0">
                <a:solidFill>
                  <a:schemeClr val="tx1"/>
                </a:solidFill>
                <a:latin typeface="Roboto" panose="02000000000000000000" pitchFamily="2" charset="0"/>
                <a:ea typeface="Roboto" panose="02000000000000000000" pitchFamily="2" charset="0"/>
                <a:cs typeface="Roboto" panose="02000000000000000000" pitchFamily="2" charset="0"/>
              </a:rPr>
              <a:t> toward wives by a faith-based conscience, </a:t>
            </a:r>
            <a:r>
              <a:rPr lang="en-US" sz="1700" dirty="0" err="1">
                <a:solidFill>
                  <a:schemeClr val="tx1"/>
                </a:solidFill>
                <a:latin typeface="Roboto" panose="02000000000000000000" pitchFamily="2" charset="0"/>
                <a:ea typeface="Roboto" panose="02000000000000000000" pitchFamily="2" charset="0"/>
                <a:cs typeface="Roboto" panose="02000000000000000000" pitchFamily="2" charset="0"/>
              </a:rPr>
              <a:t>emphasising</a:t>
            </a:r>
            <a:r>
              <a:rPr lang="en-US" sz="1700" dirty="0">
                <a:solidFill>
                  <a:schemeClr val="tx1"/>
                </a:solidFill>
                <a:latin typeface="Roboto" panose="02000000000000000000" pitchFamily="2" charset="0"/>
                <a:ea typeface="Roboto" panose="02000000000000000000" pitchFamily="2" charset="0"/>
                <a:cs typeface="Roboto" panose="02000000000000000000" pitchFamily="2" charset="0"/>
              </a:rPr>
              <a:t> morality and upholding righteousness against sinning.</a:t>
            </a:r>
            <a:endParaRPr lang="en-GB" sz="1700" dirty="0">
              <a:solidFill>
                <a:schemeClr val="tx1"/>
              </a:solidFill>
              <a:latin typeface="Roboto" panose="02000000000000000000" pitchFamily="2" charset="0"/>
              <a:ea typeface="Roboto" panose="02000000000000000000" pitchFamily="2" charset="0"/>
              <a:cs typeface="Roboto" panose="02000000000000000000" pitchFamily="2" charset="0"/>
            </a:endParaRPr>
          </a:p>
          <a:p>
            <a:pPr marL="228600" indent="-228600">
              <a:lnSpc>
                <a:spcPct val="90000"/>
              </a:lnSpc>
              <a:spcBef>
                <a:spcPts val="1000"/>
              </a:spcBef>
              <a:buFont typeface="Arial" panose="020B0604020202020204" pitchFamily="34" charset="0"/>
              <a:buChar char="•"/>
            </a:pP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Men </a:t>
            </a:r>
            <a:r>
              <a:rPr lang="de-DE" sz="1700" dirty="0" err="1">
                <a:solidFill>
                  <a:schemeClr val="tx1"/>
                </a:solidFill>
                <a:latin typeface="Roboto" panose="02000000000000000000" pitchFamily="2" charset="0"/>
                <a:ea typeface="Roboto" panose="02000000000000000000" pitchFamily="2" charset="0"/>
                <a:cs typeface="Roboto" panose="02000000000000000000" pitchFamily="2" charset="0"/>
              </a:rPr>
              <a:t>accept</a:t>
            </a: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1700" dirty="0" err="1">
                <a:solidFill>
                  <a:schemeClr val="tx1"/>
                </a:solidFill>
                <a:latin typeface="Roboto" panose="02000000000000000000" pitchFamily="2" charset="0"/>
                <a:ea typeface="Roboto" panose="02000000000000000000" pitchFamily="2" charset="0"/>
                <a:cs typeface="Roboto" panose="02000000000000000000" pitchFamily="2" charset="0"/>
              </a:rPr>
              <a:t>clergy</a:t>
            </a: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1700" dirty="0" err="1">
                <a:solidFill>
                  <a:schemeClr val="tx1"/>
                </a:solidFill>
                <a:latin typeface="Roboto" panose="02000000000000000000" pitchFamily="2" charset="0"/>
                <a:ea typeface="Roboto" panose="02000000000000000000" pitchFamily="2" charset="0"/>
                <a:cs typeface="Roboto" panose="02000000000000000000" pitchFamily="2" charset="0"/>
              </a:rPr>
              <a:t>as</a:t>
            </a: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1700" dirty="0" err="1">
                <a:solidFill>
                  <a:schemeClr val="tx1"/>
                </a:solidFill>
                <a:latin typeface="Roboto" panose="02000000000000000000" pitchFamily="2" charset="0"/>
                <a:ea typeface="Roboto" panose="02000000000000000000" pitchFamily="2" charset="0"/>
                <a:cs typeface="Roboto" panose="02000000000000000000" pitchFamily="2" charset="0"/>
              </a:rPr>
              <a:t>mediators</a:t>
            </a: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 in </a:t>
            </a:r>
            <a:r>
              <a:rPr lang="de-DE" sz="1700" dirty="0" err="1">
                <a:solidFill>
                  <a:schemeClr val="tx1"/>
                </a:solidFill>
                <a:latin typeface="Roboto" panose="02000000000000000000" pitchFamily="2" charset="0"/>
                <a:ea typeface="Roboto" panose="02000000000000000000" pitchFamily="2" charset="0"/>
                <a:cs typeface="Roboto" panose="02000000000000000000" pitchFamily="2" charset="0"/>
              </a:rPr>
              <a:t>marital</a:t>
            </a: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1700" dirty="0" err="1">
                <a:solidFill>
                  <a:schemeClr val="tx1"/>
                </a:solidFill>
                <a:latin typeface="Roboto" panose="02000000000000000000" pitchFamily="2" charset="0"/>
                <a:ea typeface="Roboto" panose="02000000000000000000" pitchFamily="2" charset="0"/>
                <a:cs typeface="Roboto" panose="02000000000000000000" pitchFamily="2" charset="0"/>
              </a:rPr>
              <a:t>conflict</a:t>
            </a:r>
            <a:r>
              <a:rPr lang="de-DE" sz="1700" dirty="0">
                <a:solidFill>
                  <a:schemeClr val="tx1"/>
                </a:solidFill>
                <a:latin typeface="Roboto" panose="02000000000000000000" pitchFamily="2" charset="0"/>
                <a:ea typeface="Roboto" panose="02000000000000000000" pitchFamily="2" charset="0"/>
                <a:cs typeface="Roboto" panose="02000000000000000000" pitchFamily="2" charset="0"/>
              </a:rPr>
              <a:t>.</a:t>
            </a:r>
          </a:p>
          <a:p>
            <a:pPr marL="228600" indent="-228600">
              <a:lnSpc>
                <a:spcPct val="90000"/>
              </a:lnSpc>
              <a:spcBef>
                <a:spcPts val="1000"/>
              </a:spcBef>
              <a:buFont typeface="Arial" panose="020B0604020202020204" pitchFamily="34" charset="0"/>
              <a:buChar char="•"/>
            </a:pPr>
            <a:r>
              <a:rPr lang="en-GB" sz="1700" dirty="0">
                <a:solidFill>
                  <a:schemeClr val="tx1"/>
                </a:solidFill>
                <a:latin typeface="Roboto" panose="02000000000000000000" pitchFamily="2" charset="0"/>
                <a:ea typeface="Roboto" panose="02000000000000000000" pitchFamily="2" charset="0"/>
                <a:cs typeface="Roboto" panose="02000000000000000000" pitchFamily="2" charset="0"/>
              </a:rPr>
              <a:t>Men see going to church and hearing the teaching of the faith as a way to reduce risk factors such as stress and anger.</a:t>
            </a:r>
            <a:endParaRPr lang="de-DE" sz="17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
        <p:nvSpPr>
          <p:cNvPr id="8" name="Inhaltsplatzhalter 2">
            <a:extLst>
              <a:ext uri="{FF2B5EF4-FFF2-40B4-BE49-F238E27FC236}">
                <a16:creationId xmlns:a16="http://schemas.microsoft.com/office/drawing/2014/main" id="{AC11D704-2C78-90D9-6665-59F99C50ACAE}"/>
              </a:ext>
            </a:extLst>
          </p:cNvPr>
          <p:cNvSpPr txBox="1">
            <a:spLocks/>
          </p:cNvSpPr>
          <p:nvPr/>
        </p:nvSpPr>
        <p:spPr>
          <a:xfrm>
            <a:off x="6111552" y="2580734"/>
            <a:ext cx="5257800" cy="28970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700" b="1" kern="100" dirty="0">
                <a:solidFill>
                  <a:schemeClr val="tx1">
                    <a:lumMod val="65000"/>
                    <a:lumOff val="35000"/>
                  </a:schemeClr>
                </a:solidFill>
                <a:latin typeface="Roboto" panose="02000000000000000000" pitchFamily="2" charset="0"/>
                <a:ea typeface="Roboto" panose="02000000000000000000" pitchFamily="2" charset="0"/>
                <a:cs typeface="Roboto" panose="02000000000000000000" pitchFamily="2" charset="0"/>
              </a:rPr>
              <a:t>At the normative level</a:t>
            </a:r>
          </a:p>
          <a:p>
            <a:r>
              <a:rPr lang="en-GB" sz="1700" kern="100" dirty="0">
                <a:latin typeface="Roboto" panose="02000000000000000000" pitchFamily="2" charset="0"/>
                <a:ea typeface="Roboto" panose="02000000000000000000" pitchFamily="2" charset="0"/>
                <a:cs typeface="Roboto" panose="02000000000000000000" pitchFamily="2" charset="0"/>
              </a:rPr>
              <a:t>Violence is more often justified referring to cultural norms rather than religious ones, but most people to not distinguish between these dimensions.</a:t>
            </a:r>
          </a:p>
          <a:p>
            <a:r>
              <a:rPr lang="de-DE" sz="1700" dirty="0" err="1">
                <a:latin typeface="Roboto" panose="02000000000000000000" pitchFamily="2" charset="0"/>
                <a:ea typeface="Roboto" panose="02000000000000000000" pitchFamily="2" charset="0"/>
                <a:cs typeface="Roboto" panose="02000000000000000000" pitchFamily="2" charset="0"/>
              </a:rPr>
              <a:t>Clergy</a:t>
            </a:r>
            <a:r>
              <a:rPr lang="de-DE" sz="1700" dirty="0">
                <a:latin typeface="Roboto" panose="02000000000000000000" pitchFamily="2" charset="0"/>
                <a:ea typeface="Roboto" panose="02000000000000000000" pitchFamily="2" charset="0"/>
                <a:cs typeface="Roboto" panose="02000000000000000000" pitchFamily="2" charset="0"/>
              </a:rPr>
              <a:t> </a:t>
            </a:r>
            <a:r>
              <a:rPr lang="de-DE" sz="1700" dirty="0" err="1">
                <a:latin typeface="Roboto" panose="02000000000000000000" pitchFamily="2" charset="0"/>
                <a:ea typeface="Roboto" panose="02000000000000000000" pitchFamily="2" charset="0"/>
                <a:cs typeface="Roboto" panose="02000000000000000000" pitchFamily="2" charset="0"/>
              </a:rPr>
              <a:t>have</a:t>
            </a:r>
            <a:r>
              <a:rPr lang="de-DE" sz="1700" dirty="0">
                <a:latin typeface="Roboto" panose="02000000000000000000" pitchFamily="2" charset="0"/>
                <a:ea typeface="Roboto" panose="02000000000000000000" pitchFamily="2" charset="0"/>
                <a:cs typeface="Roboto" panose="02000000000000000000" pitchFamily="2" charset="0"/>
              </a:rPr>
              <a:t> </a:t>
            </a:r>
            <a:r>
              <a:rPr lang="de-DE" sz="1700" dirty="0" err="1">
                <a:latin typeface="Roboto" panose="02000000000000000000" pitchFamily="2" charset="0"/>
                <a:ea typeface="Roboto" panose="02000000000000000000" pitchFamily="2" charset="0"/>
                <a:cs typeface="Roboto" panose="02000000000000000000" pitchFamily="2" charset="0"/>
              </a:rPr>
              <a:t>the</a:t>
            </a:r>
            <a:r>
              <a:rPr lang="de-DE" sz="1700" dirty="0">
                <a:latin typeface="Roboto" panose="02000000000000000000" pitchFamily="2" charset="0"/>
                <a:ea typeface="Roboto" panose="02000000000000000000" pitchFamily="2" charset="0"/>
                <a:cs typeface="Roboto" panose="02000000000000000000" pitchFamily="2" charset="0"/>
              </a:rPr>
              <a:t> </a:t>
            </a:r>
            <a:r>
              <a:rPr lang="de-DE" sz="1700" dirty="0" err="1">
                <a:latin typeface="Roboto" panose="02000000000000000000" pitchFamily="2" charset="0"/>
                <a:ea typeface="Roboto" panose="02000000000000000000" pitchFamily="2" charset="0"/>
                <a:cs typeface="Roboto" panose="02000000000000000000" pitchFamily="2" charset="0"/>
              </a:rPr>
              <a:t>authority</a:t>
            </a:r>
            <a:r>
              <a:rPr lang="de-DE" sz="1700" dirty="0">
                <a:latin typeface="Roboto" panose="02000000000000000000" pitchFamily="2" charset="0"/>
                <a:ea typeface="Roboto" panose="02000000000000000000" pitchFamily="2" charset="0"/>
                <a:cs typeface="Roboto" panose="02000000000000000000" pitchFamily="2" charset="0"/>
              </a:rPr>
              <a:t> </a:t>
            </a:r>
            <a:r>
              <a:rPr lang="de-DE" sz="1700" dirty="0" err="1">
                <a:latin typeface="Roboto" panose="02000000000000000000" pitchFamily="2" charset="0"/>
                <a:ea typeface="Roboto" panose="02000000000000000000" pitchFamily="2" charset="0"/>
                <a:cs typeface="Roboto" panose="02000000000000000000" pitchFamily="2" charset="0"/>
              </a:rPr>
              <a:t>to</a:t>
            </a:r>
            <a:r>
              <a:rPr lang="de-DE" sz="1700" dirty="0">
                <a:latin typeface="Roboto" panose="02000000000000000000" pitchFamily="2" charset="0"/>
                <a:ea typeface="Roboto" panose="02000000000000000000" pitchFamily="2" charset="0"/>
                <a:cs typeface="Roboto" panose="02000000000000000000" pitchFamily="2" charset="0"/>
              </a:rPr>
              <a:t> j</a:t>
            </a:r>
            <a:r>
              <a:rPr lang="en-GB" sz="1700" dirty="0" err="1">
                <a:latin typeface="Roboto" panose="02000000000000000000" pitchFamily="2" charset="0"/>
                <a:ea typeface="Roboto" panose="02000000000000000000" pitchFamily="2" charset="0"/>
                <a:cs typeface="Roboto" panose="02000000000000000000" pitchFamily="2" charset="0"/>
              </a:rPr>
              <a:t>uxtapose</a:t>
            </a:r>
            <a:r>
              <a:rPr lang="en-GB" sz="1700" dirty="0">
                <a:latin typeface="Roboto" panose="02000000000000000000" pitchFamily="2" charset="0"/>
                <a:ea typeface="Roboto" panose="02000000000000000000" pitchFamily="2" charset="0"/>
                <a:cs typeface="Roboto" panose="02000000000000000000" pitchFamily="2" charset="0"/>
              </a:rPr>
              <a:t> cultural traditions with religious norms, counteracting harmful gender norms. </a:t>
            </a:r>
            <a:endParaRPr lang="de-DE" sz="1700" dirty="0">
              <a:latin typeface="Roboto" panose="02000000000000000000" pitchFamily="2" charset="0"/>
              <a:ea typeface="Roboto" panose="02000000000000000000" pitchFamily="2" charset="0"/>
              <a:cs typeface="Roboto" panose="02000000000000000000" pitchFamily="2" charset="0"/>
            </a:endParaRPr>
          </a:p>
        </p:txBody>
      </p:sp>
      <p:sp>
        <p:nvSpPr>
          <p:cNvPr id="9" name="Textfeld 8">
            <a:extLst>
              <a:ext uri="{FF2B5EF4-FFF2-40B4-BE49-F238E27FC236}">
                <a16:creationId xmlns:a16="http://schemas.microsoft.com/office/drawing/2014/main" id="{CE74B8F0-76FD-049F-9D0A-1D64D0209A76}"/>
              </a:ext>
            </a:extLst>
          </p:cNvPr>
          <p:cNvSpPr txBox="1"/>
          <p:nvPr/>
        </p:nvSpPr>
        <p:spPr>
          <a:xfrm>
            <a:off x="907313" y="5324897"/>
            <a:ext cx="10731794" cy="1200329"/>
          </a:xfrm>
          <a:prstGeom prst="rect">
            <a:avLst/>
          </a:prstGeom>
          <a:noFill/>
        </p:spPr>
        <p:txBody>
          <a:bodyPr wrap="square" rtlCol="0">
            <a:spAutoFit/>
          </a:bodyPr>
          <a:lstStyle/>
          <a:p>
            <a:pPr algn="ctr"/>
            <a:r>
              <a:rPr lang="en-GB" sz="1800" kern="100" dirty="0">
                <a:latin typeface="Roboto" panose="02000000000000000000" pitchFamily="2" charset="0"/>
                <a:ea typeface="Roboto" panose="02000000000000000000" pitchFamily="2" charset="0"/>
                <a:cs typeface="Roboto" panose="02000000000000000000" pitchFamily="2" charset="0"/>
              </a:rPr>
              <a:t>The ability of clergy to </a:t>
            </a:r>
            <a:r>
              <a:rPr lang="en-GB" sz="1800" kern="100" dirty="0">
                <a:effectLst/>
                <a:latin typeface="Roboto" panose="02000000000000000000" pitchFamily="2" charset="0"/>
                <a:ea typeface="Roboto" panose="02000000000000000000" pitchFamily="2" charset="0"/>
                <a:cs typeface="Roboto" panose="02000000000000000000" pitchFamily="2" charset="0"/>
              </a:rPr>
              <a:t>leverage on theological language and examples from religious texts and experiences allows them to address negative male behaviour, and to convey positive ways of being a man without alienating these men in the process (engendering resistance of unhelpful backlash).</a:t>
            </a:r>
          </a:p>
          <a:p>
            <a:pPr algn="ctr"/>
            <a:endParaRPr lang="de-DE"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94492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31FB1D-5E76-4989-94F1-024AC5AA1FEB}"/>
              </a:ext>
            </a:extLst>
          </p:cNvPr>
          <p:cNvSpPr>
            <a:spLocks noGrp="1"/>
          </p:cNvSpPr>
          <p:nvPr>
            <p:ph type="title"/>
          </p:nvPr>
        </p:nvSpPr>
        <p:spPr>
          <a:xfrm>
            <a:off x="14126397" y="-2001363"/>
            <a:ext cx="1096087" cy="223013"/>
          </a:xfrm>
        </p:spPr>
        <p:txBody>
          <a:bodyPr/>
          <a:lstStyle/>
          <a:p>
            <a:endParaRPr lang="en-GB" dirty="0"/>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0E04BD8C-53CD-329B-FCFB-528F1DD0F601}"/>
              </a:ext>
            </a:extLst>
          </p:cNvPr>
          <p:cNvSpPr txBox="1">
            <a:spLocks/>
          </p:cNvSpPr>
          <p:nvPr/>
        </p:nvSpPr>
        <p:spPr>
          <a:xfrm>
            <a:off x="1329824" y="1255847"/>
            <a:ext cx="10295105" cy="75006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4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de-DE" sz="3200" kern="0" dirty="0"/>
              <a:t>The </a:t>
            </a:r>
            <a:r>
              <a:rPr lang="de-DE" sz="3200" kern="0" dirty="0" err="1"/>
              <a:t>clergy</a:t>
            </a:r>
            <a:r>
              <a:rPr lang="de-DE" sz="3200" kern="0" dirty="0"/>
              <a:t> </a:t>
            </a:r>
            <a:r>
              <a:rPr lang="de-DE" sz="3200" kern="0" dirty="0" err="1"/>
              <a:t>training</a:t>
            </a:r>
            <a:r>
              <a:rPr lang="de-DE" sz="3200" kern="0" dirty="0"/>
              <a:t> (</a:t>
            </a:r>
            <a:r>
              <a:rPr lang="de-DE" sz="3200" kern="0" dirty="0" err="1"/>
              <a:t>programme</a:t>
            </a:r>
            <a:r>
              <a:rPr lang="de-DE" sz="3200" kern="0" dirty="0"/>
              <a:t> </a:t>
            </a:r>
            <a:r>
              <a:rPr lang="de-DE" sz="3200" kern="0" dirty="0" err="1"/>
              <a:t>with</a:t>
            </a:r>
            <a:r>
              <a:rPr lang="de-DE" sz="3200" kern="0" dirty="0"/>
              <a:t> EOTC DICAC)</a:t>
            </a:r>
          </a:p>
        </p:txBody>
      </p:sp>
      <p:sp>
        <p:nvSpPr>
          <p:cNvPr id="5" name="Inhaltsplatzhalter 2">
            <a:extLst>
              <a:ext uri="{FF2B5EF4-FFF2-40B4-BE49-F238E27FC236}">
                <a16:creationId xmlns:a16="http://schemas.microsoft.com/office/drawing/2014/main" id="{B6834B86-BD38-B1AE-2407-3092D2D9023D}"/>
              </a:ext>
            </a:extLst>
          </p:cNvPr>
          <p:cNvSpPr txBox="1">
            <a:spLocks/>
          </p:cNvSpPr>
          <p:nvPr/>
        </p:nvSpPr>
        <p:spPr>
          <a:xfrm>
            <a:off x="838199" y="2127072"/>
            <a:ext cx="6395357" cy="370222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587822" marR="0" lvl="0" indent="-293911" algn="l" rtl="0">
              <a:lnSpc>
                <a:spcPct val="100000"/>
              </a:lnSpc>
              <a:spcBef>
                <a:spcPts val="0"/>
              </a:spcBef>
              <a:spcAft>
                <a:spcPts val="0"/>
              </a:spcAft>
              <a:buClr>
                <a:srgbClr val="000000"/>
              </a:buClr>
              <a:buSzPts val="1400"/>
              <a:buFont typeface="Arial"/>
              <a:buNone/>
              <a:defRPr sz="3214" b="0" i="0" u="none" strike="noStrike" cap="none">
                <a:solidFill>
                  <a:srgbClr val="575757"/>
                </a:solidFill>
                <a:latin typeface="Times New Roman"/>
                <a:ea typeface="Times New Roman"/>
                <a:cs typeface="Times New Roman"/>
                <a:sym typeface="Times New Roman"/>
              </a:defRPr>
            </a:lvl1pPr>
            <a:lvl2pPr marL="1175644" marR="0" lvl="1"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763466" marR="0" lvl="2"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2351288" marR="0" lvl="3"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939110" marR="0" lvl="4"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3526932" marR="0" lvl="5"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4114754" marR="0" lvl="6"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4702576" marR="0" lvl="7"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5290398" marR="0" lvl="8"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pPr>
              <a:lnSpc>
                <a:spcPct val="150000"/>
              </a:lnSpc>
              <a:spcAft>
                <a:spcPts val="600"/>
              </a:spcAft>
              <a:buFont typeface="Arial" panose="020B0604020202020204" pitchFamily="34" charset="0"/>
              <a:buChar char="•"/>
            </a:pP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155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clergy</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were</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trained</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in a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two-day</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interactive</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training</a:t>
            </a:r>
            <a:endParaRPr lang="de-DE" sz="2000" dirty="0">
              <a:solidFill>
                <a:schemeClr val="tx1"/>
              </a:solidFill>
              <a:latin typeface="Roboto" panose="02000000000000000000" pitchFamily="2" charset="0"/>
              <a:ea typeface="Roboto" panose="02000000000000000000" pitchFamily="2" charset="0"/>
              <a:cs typeface="Roboto" panose="02000000000000000000" pitchFamily="2" charset="0"/>
            </a:endParaRPr>
          </a:p>
          <a:p>
            <a:pPr>
              <a:lnSpc>
                <a:spcPct val="150000"/>
              </a:lnSpc>
              <a:spcAft>
                <a:spcPts val="600"/>
              </a:spcAft>
              <a:buFont typeface="Arial" panose="020B0604020202020204" pitchFamily="34" charset="0"/>
              <a:buChar char="•"/>
            </a:pP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The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training</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had</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three</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dirty="0" err="1">
                <a:solidFill>
                  <a:schemeClr val="tx1"/>
                </a:solidFill>
                <a:latin typeface="Roboto" panose="02000000000000000000" pitchFamily="2" charset="0"/>
                <a:ea typeface="Roboto" panose="02000000000000000000" pitchFamily="2" charset="0"/>
                <a:cs typeface="Roboto" panose="02000000000000000000" pitchFamily="2" charset="0"/>
              </a:rPr>
              <a:t>components</a:t>
            </a:r>
            <a:r>
              <a:rPr lang="de-DE" sz="2000" dirty="0">
                <a:solidFill>
                  <a:schemeClr val="tx1"/>
                </a:solidFill>
                <a:latin typeface="Roboto" panose="02000000000000000000" pitchFamily="2" charset="0"/>
                <a:ea typeface="Roboto" panose="02000000000000000000" pitchFamily="2" charset="0"/>
                <a:cs typeface="Roboto" panose="02000000000000000000" pitchFamily="2" charset="0"/>
              </a:rPr>
              <a:t>:</a:t>
            </a:r>
          </a:p>
          <a:p>
            <a:pPr lvl="1">
              <a:lnSpc>
                <a:spcPct val="150000"/>
              </a:lnSpc>
              <a:spcAft>
                <a:spcPts val="600"/>
              </a:spcAft>
              <a:buFont typeface="Wingdings" panose="05000000000000000000" pitchFamily="2" charset="2"/>
              <a:buChar char="Ø"/>
            </a:pP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Results</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of</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the</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anthropological</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research</a:t>
            </a:r>
            <a:endParaRPr lang="de-DE" dirty="0">
              <a:solidFill>
                <a:schemeClr val="tx1"/>
              </a:solidFill>
              <a:latin typeface="Roboto" panose="02000000000000000000" pitchFamily="2" charset="0"/>
              <a:ea typeface="Roboto" panose="02000000000000000000" pitchFamily="2" charset="0"/>
              <a:cs typeface="Roboto" panose="02000000000000000000" pitchFamily="2" charset="0"/>
            </a:endParaRPr>
          </a:p>
          <a:p>
            <a:pPr lvl="1">
              <a:lnSpc>
                <a:spcPct val="150000"/>
              </a:lnSpc>
              <a:spcAft>
                <a:spcPts val="600"/>
              </a:spcAft>
              <a:buFont typeface="Wingdings" panose="05000000000000000000" pitchFamily="2" charset="2"/>
              <a:buChar char="Ø"/>
            </a:pP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Teaching on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church</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teachings</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and </a:t>
            </a:r>
            <a:r>
              <a:rPr lang="en-GB" dirty="0">
                <a:solidFill>
                  <a:schemeClr val="tx1"/>
                </a:solidFill>
                <a:latin typeface="Roboto" panose="02000000000000000000" pitchFamily="2" charset="0"/>
                <a:ea typeface="Roboto" panose="02000000000000000000" pitchFamily="2" charset="0"/>
                <a:cs typeface="Roboto" panose="02000000000000000000" pitchFamily="2" charset="0"/>
              </a:rPr>
              <a:t>Patristic responses to gender-related and marital issues</a:t>
            </a:r>
          </a:p>
          <a:p>
            <a:pPr lvl="1">
              <a:lnSpc>
                <a:spcPct val="150000"/>
              </a:lnSpc>
              <a:spcAft>
                <a:spcPts val="600"/>
              </a:spcAft>
              <a:buFont typeface="Wingdings" panose="05000000000000000000" pitchFamily="2" charset="2"/>
              <a:buChar char="Ø"/>
            </a:pPr>
            <a:r>
              <a:rPr lang="en-GB" dirty="0">
                <a:solidFill>
                  <a:schemeClr val="tx1"/>
                </a:solidFill>
                <a:latin typeface="Roboto" panose="02000000000000000000" pitchFamily="2" charset="0"/>
                <a:ea typeface="Roboto" panose="02000000000000000000" pitchFamily="2" charset="0"/>
                <a:cs typeface="Roboto" panose="02000000000000000000" pitchFamily="2" charset="0"/>
              </a:rPr>
              <a:t>Safeguarding training on l</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egal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framework</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and </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victim</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a:t>
            </a:r>
            <a:r>
              <a:rPr lang="de-DE" dirty="0" err="1">
                <a:solidFill>
                  <a:schemeClr val="tx1"/>
                </a:solidFill>
                <a:latin typeface="Roboto" panose="02000000000000000000" pitchFamily="2" charset="0"/>
                <a:ea typeface="Roboto" panose="02000000000000000000" pitchFamily="2" charset="0"/>
                <a:cs typeface="Roboto" panose="02000000000000000000" pitchFamily="2" charset="0"/>
              </a:rPr>
              <a:t>survivor</a:t>
            </a:r>
            <a:r>
              <a:rPr lang="de-DE" dirty="0">
                <a:solidFill>
                  <a:schemeClr val="tx1"/>
                </a:solidFill>
                <a:latin typeface="Roboto" panose="02000000000000000000" pitchFamily="2" charset="0"/>
                <a:ea typeface="Roboto" panose="02000000000000000000" pitchFamily="2" charset="0"/>
                <a:cs typeface="Roboto" panose="02000000000000000000" pitchFamily="2" charset="0"/>
              </a:rPr>
              <a:t> support </a:t>
            </a:r>
          </a:p>
        </p:txBody>
      </p:sp>
      <p:pic>
        <p:nvPicPr>
          <p:cNvPr id="4" name="Picture 2">
            <a:extLst>
              <a:ext uri="{FF2B5EF4-FFF2-40B4-BE49-F238E27FC236}">
                <a16:creationId xmlns:a16="http://schemas.microsoft.com/office/drawing/2014/main" id="{21C284B7-02E1-247D-E6C0-5C590FAD2F4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0375" r="7750"/>
          <a:stretch/>
        </p:blipFill>
        <p:spPr bwMode="auto">
          <a:xfrm>
            <a:off x="7233556" y="2005909"/>
            <a:ext cx="4514849" cy="4351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675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31FB1D-5E76-4989-94F1-024AC5AA1FEB}"/>
              </a:ext>
            </a:extLst>
          </p:cNvPr>
          <p:cNvSpPr>
            <a:spLocks noGrp="1"/>
          </p:cNvSpPr>
          <p:nvPr>
            <p:ph type="title"/>
          </p:nvPr>
        </p:nvSpPr>
        <p:spPr>
          <a:xfrm>
            <a:off x="14126397" y="-2001363"/>
            <a:ext cx="1096087" cy="223013"/>
          </a:xfrm>
        </p:spPr>
        <p:txBody>
          <a:bodyPr/>
          <a:lstStyle/>
          <a:p>
            <a:endParaRPr lang="en-GB" dirty="0"/>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0E04BD8C-53CD-329B-FCFB-528F1DD0F601}"/>
              </a:ext>
            </a:extLst>
          </p:cNvPr>
          <p:cNvSpPr txBox="1">
            <a:spLocks/>
          </p:cNvSpPr>
          <p:nvPr/>
        </p:nvSpPr>
        <p:spPr>
          <a:xfrm>
            <a:off x="1559948" y="1151467"/>
            <a:ext cx="10034224" cy="75006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4500" b="1" i="0" u="none" strike="noStrike" cap="none">
                <a:solidFill>
                  <a:srgbClr val="575757"/>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de-DE" sz="3200" kern="0" dirty="0"/>
              <a:t>The </a:t>
            </a:r>
            <a:r>
              <a:rPr lang="de-DE" sz="3200" kern="0" dirty="0" err="1"/>
              <a:t>clergy</a:t>
            </a:r>
            <a:r>
              <a:rPr lang="de-DE" sz="3200" kern="0" dirty="0"/>
              <a:t> </a:t>
            </a:r>
            <a:r>
              <a:rPr lang="de-DE" sz="3200" kern="0" dirty="0" err="1"/>
              <a:t>training</a:t>
            </a:r>
            <a:endParaRPr lang="de-DE" sz="3200" kern="0" dirty="0"/>
          </a:p>
        </p:txBody>
      </p:sp>
      <p:sp>
        <p:nvSpPr>
          <p:cNvPr id="5" name="Inhaltsplatzhalter 2">
            <a:extLst>
              <a:ext uri="{FF2B5EF4-FFF2-40B4-BE49-F238E27FC236}">
                <a16:creationId xmlns:a16="http://schemas.microsoft.com/office/drawing/2014/main" id="{B6834B86-BD38-B1AE-2407-3092D2D9023D}"/>
              </a:ext>
            </a:extLst>
          </p:cNvPr>
          <p:cNvSpPr txBox="1">
            <a:spLocks/>
          </p:cNvSpPr>
          <p:nvPr/>
        </p:nvSpPr>
        <p:spPr>
          <a:xfrm>
            <a:off x="763892" y="1737211"/>
            <a:ext cx="5639404" cy="432952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587822" marR="0" lvl="0" indent="-293911" algn="l" rtl="0">
              <a:lnSpc>
                <a:spcPct val="100000"/>
              </a:lnSpc>
              <a:spcBef>
                <a:spcPts val="0"/>
              </a:spcBef>
              <a:spcAft>
                <a:spcPts val="0"/>
              </a:spcAft>
              <a:buClr>
                <a:srgbClr val="000000"/>
              </a:buClr>
              <a:buSzPts val="1400"/>
              <a:buFont typeface="Arial"/>
              <a:buNone/>
              <a:defRPr sz="3214" b="0" i="0" u="none" strike="noStrike" cap="none">
                <a:solidFill>
                  <a:srgbClr val="575757"/>
                </a:solidFill>
                <a:latin typeface="Times New Roman"/>
                <a:ea typeface="Times New Roman"/>
                <a:cs typeface="Times New Roman"/>
                <a:sym typeface="Times New Roman"/>
              </a:defRPr>
            </a:lvl1pPr>
            <a:lvl2pPr marL="1175644" marR="0" lvl="1"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763466" marR="0" lvl="2"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2351288" marR="0" lvl="3"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939110" marR="0" lvl="4"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3526932" marR="0" lvl="5"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4114754" marR="0" lvl="6"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4702576" marR="0" lvl="7"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5290398" marR="0" lvl="8" indent="-29391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pPr marL="293911" indent="0">
              <a:lnSpc>
                <a:spcPct val="150000"/>
              </a:lnSpc>
              <a:spcAft>
                <a:spcPts val="600"/>
              </a:spcAft>
            </a:pPr>
            <a:r>
              <a:rPr lang="de-DE" sz="2000" b="1" dirty="0" err="1">
                <a:solidFill>
                  <a:schemeClr val="tx1"/>
                </a:solidFill>
                <a:latin typeface="Roboto" panose="02000000000000000000" pitchFamily="2" charset="0"/>
                <a:ea typeface="Roboto" panose="02000000000000000000" pitchFamily="2" charset="0"/>
                <a:cs typeface="Roboto" panose="02000000000000000000" pitchFamily="2" charset="0"/>
              </a:rPr>
              <a:t>Success</a:t>
            </a:r>
            <a:r>
              <a:rPr lang="de-DE" sz="2000" b="1" dirty="0">
                <a:solidFill>
                  <a:schemeClr val="tx1"/>
                </a:solidFill>
                <a:latin typeface="Roboto" panose="02000000000000000000" pitchFamily="2" charset="0"/>
                <a:ea typeface="Roboto" panose="02000000000000000000" pitchFamily="2" charset="0"/>
                <a:cs typeface="Roboto" panose="02000000000000000000" pitchFamily="2" charset="0"/>
              </a:rPr>
              <a:t> </a:t>
            </a:r>
            <a:r>
              <a:rPr lang="de-DE" sz="2000" b="1" dirty="0" err="1">
                <a:solidFill>
                  <a:schemeClr val="tx1"/>
                </a:solidFill>
                <a:latin typeface="Roboto" panose="02000000000000000000" pitchFamily="2" charset="0"/>
                <a:ea typeface="Roboto" panose="02000000000000000000" pitchFamily="2" charset="0"/>
                <a:cs typeface="Roboto" panose="02000000000000000000" pitchFamily="2" charset="0"/>
              </a:rPr>
              <a:t>Factors</a:t>
            </a:r>
            <a:r>
              <a:rPr lang="de-DE" sz="2000" b="1" dirty="0">
                <a:solidFill>
                  <a:schemeClr val="tx1"/>
                </a:solidFill>
                <a:latin typeface="Roboto" panose="02000000000000000000" pitchFamily="2" charset="0"/>
                <a:ea typeface="Roboto" panose="02000000000000000000" pitchFamily="2" charset="0"/>
                <a:cs typeface="Roboto" panose="02000000000000000000" pitchFamily="2" charset="0"/>
              </a:rPr>
              <a:t>:</a:t>
            </a:r>
          </a:p>
          <a:p>
            <a:pPr marL="342900" lvl="0" indent="-342900">
              <a:lnSpc>
                <a:spcPct val="200000"/>
              </a:lnSpc>
              <a:buFont typeface="Symbol" panose="05050102010706020507" pitchFamily="18" charset="2"/>
              <a:buChar char=""/>
            </a:pPr>
            <a:r>
              <a:rPr lang="en-GB"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mixed methods approach</a:t>
            </a:r>
          </a:p>
          <a:p>
            <a:pPr marL="342900" lvl="0" indent="-342900">
              <a:lnSpc>
                <a:spcPct val="200000"/>
              </a:lnSpc>
              <a:buFont typeface="Symbol" panose="05050102010706020507" pitchFamily="18" charset="2"/>
              <a:buChar char=""/>
            </a:pPr>
            <a:r>
              <a:rPr lang="en-GB" sz="2000" dirty="0">
                <a:solidFill>
                  <a:srgbClr val="000000"/>
                </a:solidFill>
                <a:latin typeface="Arial" panose="020B0604020202020204" pitchFamily="34" charset="0"/>
                <a:ea typeface="Calibri" panose="020F0502020204030204" pitchFamily="34" charset="0"/>
                <a:cs typeface="Arial" panose="020B0604020202020204" pitchFamily="34" charset="0"/>
              </a:rPr>
              <a:t>‘R</a:t>
            </a:r>
            <a:r>
              <a:rPr lang="en-GB"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efresher’ trainings / long-term engagement</a:t>
            </a:r>
          </a:p>
          <a:p>
            <a:pPr marL="342900" lvl="0" indent="-342900">
              <a:lnSpc>
                <a:spcPct val="200000"/>
              </a:lnSpc>
              <a:buFont typeface="Symbol" panose="05050102010706020507" pitchFamily="18" charset="2"/>
              <a:buChar char=""/>
            </a:pPr>
            <a:r>
              <a:rPr lang="en-GB"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Bringing together different generations of clergy </a:t>
            </a:r>
          </a:p>
          <a:p>
            <a:pPr marL="342900" lvl="0" indent="-342900">
              <a:lnSpc>
                <a:spcPct val="200000"/>
              </a:lnSpc>
              <a:buFont typeface="Symbol" panose="05050102010706020507" pitchFamily="18" charset="2"/>
              <a:buChar char=""/>
            </a:pPr>
            <a:r>
              <a:rPr lang="en-GB" sz="2000" dirty="0">
                <a:solidFill>
                  <a:srgbClr val="000000"/>
                </a:solidFill>
                <a:latin typeface="Arial" panose="020B0604020202020204" pitchFamily="34" charset="0"/>
                <a:ea typeface="Calibri" panose="020F0502020204030204" pitchFamily="34" charset="0"/>
                <a:cs typeface="Arial" panose="020B0604020202020204" pitchFamily="34" charset="0"/>
              </a:rPr>
              <a:t>Centring on theological teaching and language</a:t>
            </a:r>
            <a:endParaRPr lang="en-GB"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Inhaltsplatzhalter 2">
            <a:extLst>
              <a:ext uri="{FF2B5EF4-FFF2-40B4-BE49-F238E27FC236}">
                <a16:creationId xmlns:a16="http://schemas.microsoft.com/office/drawing/2014/main" id="{C39669F0-3F23-E3AD-1396-95F48C8027A6}"/>
              </a:ext>
            </a:extLst>
          </p:cNvPr>
          <p:cNvSpPr txBox="1">
            <a:spLocks/>
          </p:cNvSpPr>
          <p:nvPr/>
        </p:nvSpPr>
        <p:spPr>
          <a:xfrm>
            <a:off x="6858885" y="1737211"/>
            <a:ext cx="4735287" cy="4329523"/>
          </a:xfrm>
          <a:prstGeom prst="rect">
            <a:avLst/>
          </a:prstGeom>
          <a:solidFill>
            <a:schemeClr val="accent2"/>
          </a:solidFill>
        </p:spPr>
        <p:txBody>
          <a:bodyPr vert="horz" lIns="108000" tIns="144000" rIns="180000" bIns="108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7000"/>
              </a:lnSpc>
              <a:buFont typeface="Symbol" panose="05050102010706020507" pitchFamily="18" charset="2"/>
              <a:buChar char=""/>
            </a:pPr>
            <a:r>
              <a:rPr lang="en-GB" sz="1800" dirty="0">
                <a:solidFill>
                  <a:schemeClr val="bg1"/>
                </a:solidFill>
                <a:latin typeface="Arial" panose="020B0604020202020204" pitchFamily="34" charset="0"/>
                <a:ea typeface="Calibri" panose="020F0502020204030204" pitchFamily="34" charset="0"/>
                <a:cs typeface="Arial" panose="020B0604020202020204" pitchFamily="34" charset="0"/>
              </a:rPr>
              <a:t>The theological content achieved the highest level of engagement. </a:t>
            </a:r>
          </a:p>
          <a:p>
            <a:pPr marL="342900" indent="-342900">
              <a:lnSpc>
                <a:spcPct val="107000"/>
              </a:lnSpc>
              <a:buFont typeface="Symbol" panose="05050102010706020507" pitchFamily="18" charset="2"/>
              <a:buChar char=""/>
            </a:pPr>
            <a:r>
              <a:rPr lang="en-GB" sz="1800" dirty="0">
                <a:solidFill>
                  <a:schemeClr val="bg1"/>
                </a:solidFill>
                <a:latin typeface="Arial" panose="020B0604020202020204" pitchFamily="34" charset="0"/>
                <a:ea typeface="Calibri" panose="020F0502020204030204" pitchFamily="34" charset="0"/>
                <a:cs typeface="Arial" panose="020B0604020202020204" pitchFamily="34" charset="0"/>
              </a:rPr>
              <a:t>Centrality of theology in the trainings granted credibility in the eyes of the clergy, as well as using the clergy’s own language to teach around gender relations, marriage and domestic violence. </a:t>
            </a:r>
          </a:p>
          <a:p>
            <a:pPr marL="342900" indent="-342900" algn="just">
              <a:lnSpc>
                <a:spcPct val="107000"/>
              </a:lnSpc>
              <a:buFont typeface="Symbol" panose="05050102010706020507" pitchFamily="18" charset="2"/>
              <a:buChar char=""/>
            </a:pPr>
            <a:r>
              <a:rPr lang="en-GB" sz="1800" dirty="0">
                <a:solidFill>
                  <a:schemeClr val="bg1"/>
                </a:solidFill>
                <a:latin typeface="Arial" panose="020B0604020202020204" pitchFamily="34" charset="0"/>
                <a:ea typeface="Calibri" panose="020F0502020204030204" pitchFamily="34" charset="0"/>
                <a:cs typeface="Arial" panose="020B0604020202020204" pitchFamily="34" charset="0"/>
              </a:rPr>
              <a:t>The theological training of the trainers and their own Orthodox Christian backgrounds made participants open to listening and engendered their confidence in the training content.</a:t>
            </a:r>
            <a:endParaRPr lang="de-DE"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buFont typeface="Symbol" panose="05050102010706020507" pitchFamily="18" charset="2"/>
              <a:buChar char=""/>
            </a:pPr>
            <a:endParaRPr lang="de-DE" sz="1800"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264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26B76FD8-CEF8-0146-2704-D08DFD0B9EAD}"/>
              </a:ext>
            </a:extLst>
          </p:cNvPr>
          <p:cNvSpPr>
            <a:spLocks noGrp="1"/>
          </p:cNvSpPr>
          <p:nvPr>
            <p:ph type="title"/>
          </p:nvPr>
        </p:nvSpPr>
        <p:spPr>
          <a:xfrm>
            <a:off x="1324701" y="1356992"/>
            <a:ext cx="9542598" cy="718457"/>
          </a:xfrm>
        </p:spPr>
        <p:txBody>
          <a:bodyPr/>
          <a:lstStyle/>
          <a:p>
            <a:r>
              <a:rPr lang="de-DE" sz="3000" dirty="0"/>
              <a:t>Policy Framework for </a:t>
            </a:r>
            <a:r>
              <a:rPr lang="de-DE" sz="3000" dirty="0" err="1"/>
              <a:t>Engaging</a:t>
            </a:r>
            <a:r>
              <a:rPr lang="de-DE" sz="3000" dirty="0"/>
              <a:t> Men in </a:t>
            </a:r>
            <a:r>
              <a:rPr lang="de-DE" sz="3000" dirty="0" err="1"/>
              <a:t>Ethiopia</a:t>
            </a:r>
            <a:endParaRPr lang="de-DE" sz="3000" dirty="0"/>
          </a:p>
        </p:txBody>
      </p:sp>
      <p:sp>
        <p:nvSpPr>
          <p:cNvPr id="7" name="Textplatzhalter 6">
            <a:extLst>
              <a:ext uri="{FF2B5EF4-FFF2-40B4-BE49-F238E27FC236}">
                <a16:creationId xmlns:a16="http://schemas.microsoft.com/office/drawing/2014/main" id="{74ED2225-F8C8-CEC9-89A6-BAED2F856EED}"/>
              </a:ext>
            </a:extLst>
          </p:cNvPr>
          <p:cNvSpPr>
            <a:spLocks noGrp="1"/>
          </p:cNvSpPr>
          <p:nvPr>
            <p:ph type="body" idx="1"/>
          </p:nvPr>
        </p:nvSpPr>
        <p:spPr>
          <a:xfrm>
            <a:off x="1324701" y="2190542"/>
            <a:ext cx="9542598" cy="4170684"/>
          </a:xfrm>
        </p:spPr>
        <p:txBody>
          <a:bodyPr/>
          <a:lstStyle/>
          <a:p>
            <a:pPr marL="636811" indent="-342900">
              <a:buFont typeface="Arial" panose="020B0604020202020204" pitchFamily="34" charset="0"/>
              <a:buChar char="•"/>
            </a:pPr>
            <a:r>
              <a:rPr lang="en-US" sz="2000" dirty="0">
                <a:latin typeface="Roboto" panose="02000000000000000000" pitchFamily="2" charset="0"/>
                <a:ea typeface="Roboto" panose="02000000000000000000" pitchFamily="2" charset="0"/>
                <a:cs typeface="Roboto" panose="02000000000000000000" pitchFamily="2" charset="0"/>
              </a:rPr>
              <a:t>There are several policy provisions that call men to take up more health services such as testing and treatment and to be more supportive to the sexual health needs of their partners. </a:t>
            </a:r>
          </a:p>
          <a:p>
            <a:pPr marL="636811" indent="-342900">
              <a:buFont typeface="Arial" panose="020B0604020202020204" pitchFamily="34" charset="0"/>
              <a:buChar char="•"/>
            </a:pPr>
            <a:r>
              <a:rPr lang="en-US" sz="2000" dirty="0">
                <a:latin typeface="Roboto" panose="02000000000000000000" pitchFamily="2" charset="0"/>
                <a:ea typeface="Roboto" panose="02000000000000000000" pitchFamily="2" charset="0"/>
                <a:cs typeface="Roboto" panose="02000000000000000000" pitchFamily="2" charset="0"/>
              </a:rPr>
              <a:t>The only pieces of legislation that directly engage men are those dealing with sexual and reproductive health (SRH) and parenting. </a:t>
            </a:r>
          </a:p>
          <a:p>
            <a:pPr marL="1224633" lvl="1" indent="-342900">
              <a:buFont typeface="Arial" panose="020B0604020202020204" pitchFamily="34" charset="0"/>
              <a:buChar char="•"/>
            </a:pPr>
            <a:r>
              <a:rPr lang="en-US" sz="1600" dirty="0"/>
              <a:t>Men </a:t>
            </a:r>
            <a:r>
              <a:rPr lang="en-US" sz="1600" dirty="0" err="1"/>
              <a:t>recognised</a:t>
            </a:r>
            <a:r>
              <a:rPr lang="en-US" sz="1600" dirty="0"/>
              <a:t> as potential advocates for change in terms of transforming norms related to SRHR</a:t>
            </a:r>
            <a:endParaRPr lang="en-US" sz="1600" dirty="0">
              <a:latin typeface="Roboto" panose="02000000000000000000" pitchFamily="2" charset="0"/>
              <a:ea typeface="Roboto" panose="02000000000000000000" pitchFamily="2" charset="0"/>
              <a:cs typeface="Roboto" panose="02000000000000000000" pitchFamily="2" charset="0"/>
            </a:endParaRPr>
          </a:p>
          <a:p>
            <a:pPr marL="1224633" lvl="1" indent="-342900">
              <a:buFont typeface="Arial" panose="020B0604020202020204" pitchFamily="34" charset="0"/>
              <a:buChar char="•"/>
            </a:pPr>
            <a:r>
              <a:rPr lang="en-US" sz="1600" dirty="0"/>
              <a:t>Men as partners in terms of maternal health services</a:t>
            </a:r>
            <a:endParaRPr lang="en-US" sz="1600" dirty="0">
              <a:latin typeface="Roboto" panose="02000000000000000000" pitchFamily="2" charset="0"/>
              <a:ea typeface="Roboto" panose="02000000000000000000" pitchFamily="2" charset="0"/>
              <a:cs typeface="Roboto" panose="02000000000000000000" pitchFamily="2" charset="0"/>
            </a:endParaRPr>
          </a:p>
          <a:p>
            <a:pPr marL="1224633" lvl="1" indent="-342900">
              <a:buFont typeface="Arial" panose="020B0604020202020204" pitchFamily="34" charset="0"/>
              <a:buChar char="•"/>
            </a:pPr>
            <a:r>
              <a:rPr lang="en-US" sz="1600" dirty="0"/>
              <a:t>Men as partners in terms of HIV, STI and general SRH services</a:t>
            </a:r>
            <a:endParaRPr lang="en-US" sz="1200" dirty="0">
              <a:latin typeface="Roboto" panose="02000000000000000000" pitchFamily="2" charset="0"/>
              <a:ea typeface="Roboto" panose="02000000000000000000" pitchFamily="2" charset="0"/>
              <a:cs typeface="Roboto" panose="02000000000000000000" pitchFamily="2" charset="0"/>
            </a:endParaRPr>
          </a:p>
          <a:p>
            <a:pPr marL="636811" indent="-342900">
              <a:buFont typeface="Arial" panose="020B0604020202020204" pitchFamily="34" charset="0"/>
              <a:buChar char="•"/>
            </a:pPr>
            <a:r>
              <a:rPr lang="en-US" sz="2000" dirty="0">
                <a:latin typeface="Roboto" panose="02000000000000000000" pitchFamily="2" charset="0"/>
                <a:ea typeface="Roboto" panose="02000000000000000000" pitchFamily="2" charset="0"/>
                <a:cs typeface="Roboto" panose="02000000000000000000" pitchFamily="2" charset="0"/>
              </a:rPr>
              <a:t>Men are also identified as having an important role to play in the early health and subsequent development of their children.</a:t>
            </a:r>
          </a:p>
          <a:p>
            <a:pPr marL="636811" indent="-342900">
              <a:buFont typeface="Arial" panose="020B0604020202020204" pitchFamily="34" charset="0"/>
              <a:buChar char="•"/>
            </a:pPr>
            <a:endParaRPr lang="en-US" sz="2000" dirty="0">
              <a:latin typeface="Roboto" panose="02000000000000000000" pitchFamily="2" charset="0"/>
              <a:ea typeface="Roboto" panose="02000000000000000000" pitchFamily="2" charset="0"/>
              <a:cs typeface="Roboto" panose="02000000000000000000" pitchFamily="2" charset="0"/>
            </a:endParaRPr>
          </a:p>
          <a:p>
            <a:pPr marL="293911" indent="0"/>
            <a:r>
              <a:rPr lang="en-US" sz="1200" dirty="0">
                <a:latin typeface="Roboto" panose="02000000000000000000" pitchFamily="2" charset="0"/>
                <a:ea typeface="Roboto" panose="02000000000000000000" pitchFamily="2" charset="0"/>
                <a:cs typeface="Roboto" panose="02000000000000000000" pitchFamily="2" charset="0"/>
              </a:rPr>
              <a:t>Source: </a:t>
            </a:r>
            <a:r>
              <a:rPr lang="en-US" sz="1200" dirty="0" err="1">
                <a:latin typeface="Roboto" panose="02000000000000000000" pitchFamily="2" charset="0"/>
                <a:ea typeface="Roboto" panose="02000000000000000000" pitchFamily="2" charset="0"/>
                <a:cs typeface="Roboto" panose="02000000000000000000" pitchFamily="2" charset="0"/>
              </a:rPr>
              <a:t>Sonke</a:t>
            </a:r>
            <a:r>
              <a:rPr lang="en-US" sz="1200" dirty="0">
                <a:latin typeface="Roboto" panose="02000000000000000000" pitchFamily="2" charset="0"/>
                <a:ea typeface="Roboto" panose="02000000000000000000" pitchFamily="2" charset="0"/>
                <a:cs typeface="Roboto" panose="02000000000000000000" pitchFamily="2" charset="0"/>
              </a:rPr>
              <a:t> Gender Justice &amp; </a:t>
            </a:r>
            <a:r>
              <a:rPr lang="en-US" sz="1200" dirty="0" err="1">
                <a:latin typeface="Roboto" panose="02000000000000000000" pitchFamily="2" charset="0"/>
                <a:ea typeface="Roboto" panose="02000000000000000000" pitchFamily="2" charset="0"/>
                <a:cs typeface="Roboto" panose="02000000000000000000" pitchFamily="2" charset="0"/>
              </a:rPr>
              <a:t>MenEngage</a:t>
            </a:r>
            <a:r>
              <a:rPr lang="en-US" sz="1200" dirty="0">
                <a:latin typeface="Roboto" panose="02000000000000000000" pitchFamily="2" charset="0"/>
                <a:ea typeface="Roboto" panose="02000000000000000000" pitchFamily="2" charset="0"/>
                <a:cs typeface="Roboto" panose="02000000000000000000" pitchFamily="2" charset="0"/>
              </a:rPr>
              <a:t> Report for Ethiopia</a:t>
            </a:r>
          </a:p>
        </p:txBody>
      </p:sp>
      <p:pic>
        <p:nvPicPr>
          <p:cNvPr id="1026" name="Picture 2" descr="SOAS University of London">
            <a:extLst>
              <a:ext uri="{FF2B5EF4-FFF2-40B4-BE49-F238E27FC236}">
                <a16:creationId xmlns:a16="http://schemas.microsoft.com/office/drawing/2014/main" id="{F46BFEDC-E259-4338-B721-D9CD79C938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75312" y="401405"/>
            <a:ext cx="2375196" cy="750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63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
          <p:cNvSpPr/>
          <p:nvPr/>
        </p:nvSpPr>
        <p:spPr>
          <a:xfrm>
            <a:off x="0" y="0"/>
            <a:ext cx="12192000" cy="6858000"/>
          </a:xfrm>
          <a:prstGeom prst="rect">
            <a:avLst/>
          </a:prstGeom>
          <a:blipFill>
            <a:blip r:embed="rId2" cstate="print"/>
            <a:stretch>
              <a:fillRect/>
            </a:stretch>
          </a:blip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object 3"/>
          <p:cNvSpPr txBox="1"/>
          <p:nvPr/>
        </p:nvSpPr>
        <p:spPr>
          <a:xfrm>
            <a:off x="1289621" y="830161"/>
            <a:ext cx="4449441" cy="359073"/>
          </a:xfrm>
          <a:prstGeom prst="rect">
            <a:avLst/>
          </a:prstGeom>
        </p:spPr>
        <p:txBody>
          <a:bodyPr vert="horz" wrap="square" lIns="0" tIns="0" rIns="0" bIns="0" rtlCol="0">
            <a:spAutoFit/>
          </a:bodyPr>
          <a:lstStyle/>
          <a:p>
            <a:pPr marL="0" marR="0" lvl="0" indent="0" algn="l" defTabSz="914400" rtl="0" eaLnBrk="1" fontAlgn="auto" latinLnBrk="0" hangingPunct="1">
              <a:lnSpc>
                <a:spcPts val="2800"/>
              </a:lnSpc>
              <a:spcBef>
                <a:spcPts val="0"/>
              </a:spcBef>
              <a:spcAft>
                <a:spcPts val="0"/>
              </a:spcAft>
              <a:buClrTx/>
              <a:buSzTx/>
              <a:buFontTx/>
              <a:buNone/>
              <a:tabLst/>
              <a:defRPr/>
            </a:pPr>
            <a:endParaRPr kumimoji="0" sz="2800" b="0" i="0" u="none" strike="noStrike" kern="1200" cap="none" spc="0" normalizeH="0" baseline="0" noProof="0" dirty="0">
              <a:ln>
                <a:noFill/>
              </a:ln>
              <a:solidFill>
                <a:srgbClr val="FFFFFF"/>
              </a:solidFill>
              <a:effectLst/>
              <a:uLnTx/>
              <a:uFillTx/>
              <a:latin typeface="HOSOES+Calibri-Light"/>
              <a:ea typeface="+mn-ea"/>
              <a:cs typeface="HOSOES+Calibri-Light"/>
            </a:endParaRPr>
          </a:p>
        </p:txBody>
      </p:sp>
      <p:sp>
        <p:nvSpPr>
          <p:cNvPr id="4" name="object 4"/>
          <p:cNvSpPr txBox="1"/>
          <p:nvPr/>
        </p:nvSpPr>
        <p:spPr>
          <a:xfrm>
            <a:off x="1289621" y="1598257"/>
            <a:ext cx="1201663" cy="365224"/>
          </a:xfrm>
          <a:prstGeom prst="rect">
            <a:avLst/>
          </a:prstGeom>
        </p:spPr>
        <p:txBody>
          <a:bodyPr vert="horz" wrap="square" lIns="0" tIns="0" rIns="0" bIns="0" rtlCol="0">
            <a:spAutoFit/>
          </a:bodyPr>
          <a:lstStyle/>
          <a:p>
            <a:pPr marL="0" marR="0" lvl="0" indent="0" algn="l" defTabSz="914400" rtl="0" eaLnBrk="1" fontAlgn="auto" latinLnBrk="0" hangingPunct="1">
              <a:lnSpc>
                <a:spcPts val="2575"/>
              </a:lnSpc>
              <a:spcBef>
                <a:spcPts val="0"/>
              </a:spcBef>
              <a:spcAft>
                <a:spcPts val="0"/>
              </a:spcAft>
              <a:buClrTx/>
              <a:buSzTx/>
              <a:buFontTx/>
              <a:buNone/>
              <a:tabLst/>
              <a:defRPr/>
            </a:pPr>
            <a:r>
              <a:rPr kumimoji="0" sz="2800" b="0" i="0" u="none" strike="noStrike" kern="1200" cap="none" spc="0" normalizeH="0" baseline="0" noProof="0" dirty="0">
                <a:ln>
                  <a:noFill/>
                </a:ln>
                <a:solidFill>
                  <a:srgbClr val="FFFFFF"/>
                </a:solidFill>
                <a:effectLst/>
                <a:uLnTx/>
                <a:uFillTx/>
                <a:latin typeface="BEBGMC+Nyala-Regular"/>
                <a:ea typeface="+mn-ea"/>
                <a:cs typeface="BEBGMC+Nyala-Regular"/>
              </a:rPr>
              <a:t>የቐንየለይ</a:t>
            </a:r>
          </a:p>
        </p:txBody>
      </p:sp>
      <p:sp>
        <p:nvSpPr>
          <p:cNvPr id="5" name="object 5"/>
          <p:cNvSpPr txBox="1"/>
          <p:nvPr/>
        </p:nvSpPr>
        <p:spPr>
          <a:xfrm>
            <a:off x="1289621" y="2366354"/>
            <a:ext cx="1608137" cy="365224"/>
          </a:xfrm>
          <a:prstGeom prst="rect">
            <a:avLst/>
          </a:prstGeom>
        </p:spPr>
        <p:txBody>
          <a:bodyPr vert="horz" wrap="square" lIns="0" tIns="0" rIns="0" bIns="0" rtlCol="0">
            <a:spAutoFit/>
          </a:bodyPr>
          <a:lstStyle/>
          <a:p>
            <a:pPr marL="0" marR="0" lvl="0" indent="0" algn="l" defTabSz="914400" rtl="0" eaLnBrk="1" fontAlgn="auto" latinLnBrk="0" hangingPunct="1">
              <a:lnSpc>
                <a:spcPts val="2575"/>
              </a:lnSpc>
              <a:spcBef>
                <a:spcPts val="0"/>
              </a:spcBef>
              <a:spcAft>
                <a:spcPts val="0"/>
              </a:spcAft>
              <a:buClrTx/>
              <a:buSzTx/>
              <a:buFontTx/>
              <a:buNone/>
              <a:tabLst/>
              <a:defRPr/>
            </a:pPr>
            <a:r>
              <a:rPr kumimoji="0" sz="2800" b="0" i="0" u="none" strike="noStrike" kern="1200" cap="none" spc="0" normalizeH="0" baseline="0" noProof="0" dirty="0">
                <a:ln>
                  <a:noFill/>
                </a:ln>
                <a:solidFill>
                  <a:srgbClr val="FFFFFF"/>
                </a:solidFill>
                <a:effectLst/>
                <a:uLnTx/>
                <a:uFillTx/>
                <a:latin typeface="BEBGMC+Nyala-Regular"/>
                <a:ea typeface="+mn-ea"/>
                <a:cs typeface="BEBGMC+Nyala-Regular"/>
              </a:rPr>
              <a:t>አመሰግናለሁ</a:t>
            </a:r>
          </a:p>
        </p:txBody>
      </p:sp>
      <p:sp>
        <p:nvSpPr>
          <p:cNvPr id="6" name="object 6"/>
          <p:cNvSpPr txBox="1"/>
          <p:nvPr/>
        </p:nvSpPr>
        <p:spPr>
          <a:xfrm>
            <a:off x="1289621" y="3024194"/>
            <a:ext cx="4255507" cy="294953"/>
          </a:xfrm>
          <a:prstGeom prst="rect">
            <a:avLst/>
          </a:prstGeom>
        </p:spPr>
        <p:txBody>
          <a:bodyPr vert="horz" wrap="square" lIns="0" tIns="0" rIns="0" bIns="0" rtlCol="0">
            <a:spAutoFit/>
          </a:bodyPr>
          <a:lstStyle/>
          <a:p>
            <a:pPr marL="0" marR="0" lvl="0" indent="0" algn="l" defTabSz="914400" rtl="0" eaLnBrk="1" fontAlgn="auto" latinLnBrk="0" hangingPunct="1">
              <a:lnSpc>
                <a:spcPts val="2290"/>
              </a:lnSpc>
              <a:spcBef>
                <a:spcPts val="0"/>
              </a:spcBef>
              <a:spcAft>
                <a:spcPts val="0"/>
              </a:spcAft>
              <a:buClrTx/>
              <a:buSzTx/>
              <a:buFontTx/>
              <a:buNone/>
              <a:tabLst/>
              <a:defRPr/>
            </a:pPr>
            <a:r>
              <a:rPr kumimoji="0" sz="2000" b="0" i="0" u="none" strike="noStrike" kern="1200" cap="none" spc="0" normalizeH="0" baseline="0" noProof="0" dirty="0">
                <a:ln>
                  <a:noFill/>
                </a:ln>
                <a:solidFill>
                  <a:srgbClr val="FFFFFF"/>
                </a:solidFill>
                <a:effectLst/>
                <a:uLnTx/>
                <a:uFillTx/>
                <a:latin typeface="Calibri"/>
                <a:ea typeface="+mn-ea"/>
                <a:cs typeface="Calibri"/>
              </a:rPr>
              <a:t>For questions contact</a:t>
            </a:r>
            <a:r>
              <a:rPr kumimoji="0" sz="2000" b="0" i="0" u="none" strike="noStrike" kern="1200" cap="none" spc="-73" normalizeH="0" baseline="0" noProof="0" dirty="0">
                <a:ln>
                  <a:noFill/>
                </a:ln>
                <a:solidFill>
                  <a:srgbClr val="FFFFFF"/>
                </a:solidFill>
                <a:effectLst/>
                <a:uLnTx/>
                <a:uFillTx/>
                <a:latin typeface="Calibri"/>
                <a:ea typeface="+mn-ea"/>
                <a:cs typeface="Calibri"/>
              </a:rPr>
              <a:t> </a:t>
            </a:r>
            <a:r>
              <a:rPr kumimoji="0" sz="2000" b="1" i="0" u="none" strike="noStrike" kern="1200" cap="none" spc="0" normalizeH="0" baseline="0" noProof="0" dirty="0">
                <a:ln>
                  <a:noFill/>
                </a:ln>
                <a:solidFill>
                  <a:srgbClr val="FFFFFF"/>
                </a:solidFill>
                <a:effectLst/>
                <a:uLnTx/>
                <a:uFillTx/>
                <a:latin typeface="Calibri"/>
                <a:ea typeface="+mn-ea"/>
                <a:cs typeface="Calibri"/>
              </a:rPr>
              <a:t>ri5@soas.ac.uk</a:t>
            </a:r>
          </a:p>
        </p:txBody>
      </p:sp>
      <p:sp>
        <p:nvSpPr>
          <p:cNvPr id="7" name="object 7"/>
          <p:cNvSpPr txBox="1"/>
          <p:nvPr/>
        </p:nvSpPr>
        <p:spPr>
          <a:xfrm>
            <a:off x="1289621" y="3673397"/>
            <a:ext cx="7430161" cy="294953"/>
          </a:xfrm>
          <a:prstGeom prst="rect">
            <a:avLst/>
          </a:prstGeom>
        </p:spPr>
        <p:txBody>
          <a:bodyPr vert="horz" wrap="square" lIns="0" tIns="0" rIns="0" bIns="0" rtlCol="0">
            <a:spAutoFit/>
          </a:bodyPr>
          <a:lstStyle/>
          <a:p>
            <a:pPr marL="0" marR="0" lvl="0" indent="0" algn="l" defTabSz="914400" rtl="0" eaLnBrk="1" fontAlgn="auto" latinLnBrk="0" hangingPunct="1">
              <a:lnSpc>
                <a:spcPts val="2290"/>
              </a:lnSpc>
              <a:spcBef>
                <a:spcPts val="0"/>
              </a:spcBef>
              <a:spcAft>
                <a:spcPts val="0"/>
              </a:spcAft>
              <a:buClrTx/>
              <a:buSzTx/>
              <a:buFontTx/>
              <a:buNone/>
              <a:tabLst/>
              <a:defRPr/>
            </a:pPr>
            <a:r>
              <a:rPr kumimoji="0" sz="2000" b="0" i="0" u="none" strike="noStrike" kern="1200" cap="none" spc="0" normalizeH="0" baseline="0" noProof="0" dirty="0">
                <a:ln>
                  <a:noFill/>
                </a:ln>
                <a:solidFill>
                  <a:srgbClr val="FFFFFF"/>
                </a:solidFill>
                <a:effectLst/>
                <a:uLnTx/>
                <a:uFillTx/>
                <a:latin typeface="Calibri"/>
                <a:ea typeface="+mn-ea"/>
                <a:cs typeface="Calibri"/>
              </a:rPr>
              <a:t>Join the mail list</a:t>
            </a:r>
            <a:r>
              <a:rPr kumimoji="0" sz="2000" b="0" i="0" u="none" strike="noStrike" kern="1200" cap="none" spc="21" normalizeH="0" baseline="0" noProof="0" dirty="0">
                <a:ln>
                  <a:noFill/>
                </a:ln>
                <a:solidFill>
                  <a:srgbClr val="FFFFFF"/>
                </a:solidFill>
                <a:effectLst/>
                <a:uLnTx/>
                <a:uFillTx/>
                <a:latin typeface="Calibri"/>
                <a:ea typeface="+mn-ea"/>
                <a:cs typeface="Calibri"/>
              </a:rPr>
              <a:t> </a:t>
            </a:r>
            <a:r>
              <a:rPr kumimoji="0" sz="2000" b="1" i="0" u="none" strike="noStrike" kern="1200" cap="none" spc="0" normalizeH="0" baseline="0" noProof="0" dirty="0">
                <a:ln>
                  <a:noFill/>
                </a:ln>
                <a:solidFill>
                  <a:srgbClr val="FFFFFF"/>
                </a:solidFill>
                <a:effectLst/>
                <a:uLnTx/>
                <a:uFillTx/>
                <a:latin typeface="Calibri"/>
                <a:ea typeface="+mn-ea"/>
                <a:cs typeface="Calibri"/>
              </a:rPr>
              <a:t>DV-Gender-Faith</a:t>
            </a:r>
            <a:r>
              <a:rPr kumimoji="0" lang="de-DE" sz="2000" b="1" i="0" u="none" strike="noStrike" kern="1200" cap="none" spc="0" normalizeH="0" baseline="0" noProof="0" dirty="0">
                <a:ln>
                  <a:noFill/>
                </a:ln>
                <a:solidFill>
                  <a:srgbClr val="FFFFFF"/>
                </a:solidFill>
                <a:effectLst/>
                <a:uLnTx/>
                <a:uFillTx/>
                <a:latin typeface="Calibri"/>
                <a:ea typeface="+mn-ea"/>
                <a:cs typeface="Calibri"/>
              </a:rPr>
              <a:t> </a:t>
            </a:r>
            <a:r>
              <a:rPr kumimoji="0" sz="2000" b="0" i="0" u="none" strike="noStrike" kern="1200" cap="none" spc="0" normalizeH="0" baseline="0" noProof="0" dirty="0">
                <a:ln>
                  <a:noFill/>
                </a:ln>
                <a:solidFill>
                  <a:srgbClr val="FFFFFF"/>
                </a:solidFill>
                <a:effectLst/>
                <a:uLnTx/>
                <a:uFillTx/>
                <a:latin typeface="Calibri"/>
                <a:ea typeface="+mn-ea"/>
                <a:cs typeface="Calibri"/>
              </a:rPr>
              <a:t>on JISCMAIL for follow-up outputs</a:t>
            </a:r>
          </a:p>
        </p:txBody>
      </p:sp>
      <p:sp>
        <p:nvSpPr>
          <p:cNvPr id="8" name="TextBox 7">
            <a:extLst>
              <a:ext uri="{FF2B5EF4-FFF2-40B4-BE49-F238E27FC236}">
                <a16:creationId xmlns:a16="http://schemas.microsoft.com/office/drawing/2014/main" id="{F1C34B72-DEC1-473B-ACC1-09B022D8461D}"/>
              </a:ext>
            </a:extLst>
          </p:cNvPr>
          <p:cNvSpPr txBox="1"/>
          <p:nvPr/>
        </p:nvSpPr>
        <p:spPr>
          <a:xfrm>
            <a:off x="1180564" y="883391"/>
            <a:ext cx="3651495"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prstClr val="white"/>
                </a:solidFill>
                <a:effectLst/>
                <a:uLnTx/>
                <a:uFillTx/>
                <a:latin typeface="Calibri"/>
                <a:ea typeface="+mn-ea"/>
                <a:cs typeface="+mn-cs"/>
              </a:rPr>
              <a:t>Thank you</a:t>
            </a:r>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 Office">
  <a:themeElements>
    <a:clrScheme name="Standard">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ndard">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1094</Words>
  <Application>Microsoft Office PowerPoint</Application>
  <PresentationFormat>Widescreen</PresentationFormat>
  <Paragraphs>77</Paragraphs>
  <Slides>9</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BEBGMC+Nyala-Regular</vt:lpstr>
      <vt:lpstr>Calibri</vt:lpstr>
      <vt:lpstr>HOSOES+Calibri-Light</vt:lpstr>
      <vt:lpstr>Roboto</vt:lpstr>
      <vt:lpstr>Symbol</vt:lpstr>
      <vt:lpstr>Times New Roman</vt:lpstr>
      <vt:lpstr>Wingdings</vt:lpstr>
      <vt:lpstr>1_Office Theme</vt:lpstr>
      <vt:lpstr>Theme Office</vt:lpstr>
      <vt:lpstr>Religious resources for deterring male abusiveness in intimate relationships  Findings from Project dldl/ድልድል-EOTC DICAC and  Project dldl/ድልድል-EMIRTA collaborative projects in Ethiopia  </vt:lpstr>
      <vt:lpstr>PowerPoint Presentation</vt:lpstr>
      <vt:lpstr>PowerPoint Presentation</vt:lpstr>
      <vt:lpstr>PowerPoint Presentation</vt:lpstr>
      <vt:lpstr>PowerPoint Presentation</vt:lpstr>
      <vt:lpstr>PowerPoint Presentation</vt:lpstr>
      <vt:lpstr>PowerPoint Presentation</vt:lpstr>
      <vt:lpstr>Policy Framework for Engaging Men in Ethiopia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religious tradition in promoting gender equality and responding to domestic violence: What we can learn from project dldl/ድልድል</dc:title>
  <dc:creator>romina istratii</dc:creator>
  <cp:lastModifiedBy>romina istratii</cp:lastModifiedBy>
  <cp:revision>27</cp:revision>
  <dcterms:created xsi:type="dcterms:W3CDTF">2022-03-07T17:58:54Z</dcterms:created>
  <dcterms:modified xsi:type="dcterms:W3CDTF">2023-07-27T09:21:00Z</dcterms:modified>
</cp:coreProperties>
</file>